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13" r:id="rId2"/>
    <p:sldId id="279" r:id="rId3"/>
    <p:sldId id="304" r:id="rId4"/>
    <p:sldId id="305" r:id="rId5"/>
    <p:sldId id="282" r:id="rId6"/>
    <p:sldId id="312" r:id="rId7"/>
    <p:sldId id="283" r:id="rId8"/>
    <p:sldId id="284" r:id="rId9"/>
    <p:sldId id="285" r:id="rId10"/>
    <p:sldId id="311" r:id="rId11"/>
    <p:sldId id="314" r:id="rId12"/>
    <p:sldId id="278" r:id="rId13"/>
    <p:sldId id="336" r:id="rId14"/>
    <p:sldId id="263" r:id="rId15"/>
    <p:sldId id="257" r:id="rId16"/>
    <p:sldId id="325" r:id="rId17"/>
    <p:sldId id="326" r:id="rId18"/>
    <p:sldId id="327" r:id="rId19"/>
    <p:sldId id="329" r:id="rId20"/>
    <p:sldId id="328" r:id="rId21"/>
    <p:sldId id="330" r:id="rId22"/>
    <p:sldId id="331" r:id="rId23"/>
    <p:sldId id="332" r:id="rId24"/>
    <p:sldId id="333" r:id="rId25"/>
    <p:sldId id="335" r:id="rId26"/>
    <p:sldId id="324" r:id="rId27"/>
    <p:sldId id="323" r:id="rId28"/>
    <p:sldId id="259" r:id="rId29"/>
    <p:sldId id="264" r:id="rId30"/>
    <p:sldId id="260" r:id="rId31"/>
    <p:sldId id="268" r:id="rId32"/>
    <p:sldId id="265" r:id="rId33"/>
    <p:sldId id="334" r:id="rId34"/>
    <p:sldId id="266" r:id="rId35"/>
    <p:sldId id="281" r:id="rId36"/>
    <p:sldId id="276" r:id="rId37"/>
    <p:sldId id="269" r:id="rId38"/>
    <p:sldId id="270" r:id="rId39"/>
    <p:sldId id="317" r:id="rId40"/>
    <p:sldId id="271" r:id="rId41"/>
    <p:sldId id="272" r:id="rId42"/>
    <p:sldId id="273" r:id="rId43"/>
    <p:sldId id="261" r:id="rId44"/>
    <p:sldId id="262" r:id="rId45"/>
    <p:sldId id="275" r:id="rId46"/>
    <p:sldId id="315" r:id="rId47"/>
    <p:sldId id="303" r:id="rId48"/>
    <p:sldId id="306" r:id="rId49"/>
    <p:sldId id="307" r:id="rId50"/>
    <p:sldId id="308" r:id="rId51"/>
    <p:sldId id="309" r:id="rId52"/>
    <p:sldId id="310" r:id="rId53"/>
    <p:sldId id="288" r:id="rId54"/>
    <p:sldId id="289" r:id="rId55"/>
    <p:sldId id="290" r:id="rId56"/>
    <p:sldId id="291" r:id="rId57"/>
    <p:sldId id="316" r:id="rId5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1785"/>
  </p:clrMru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ลักษณะชุดรูปแบบ 2 - เน้น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84229" autoAdjust="0"/>
  </p:normalViewPr>
  <p:slideViewPr>
    <p:cSldViewPr>
      <p:cViewPr varScale="1">
        <p:scale>
          <a:sx n="57" d="100"/>
          <a:sy n="57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070E51-DF5D-40D6-A786-7FBF5C2A4293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13507624-0538-4E19-8647-00292C8291FE}">
      <dgm:prSet phldrT="[ข้อความ]" custT="1"/>
      <dgm:spPr/>
      <dgm:t>
        <a:bodyPr/>
        <a:lstStyle/>
        <a:p>
          <a:r>
            <a:rPr lang="en-US" sz="1050" b="1" dirty="0" smtClean="0">
              <a:cs typeface="+mn-cs"/>
            </a:rPr>
            <a:t>1</a:t>
          </a:r>
          <a:endParaRPr lang="th-TH" sz="1050" b="1" dirty="0">
            <a:cs typeface="+mn-cs"/>
          </a:endParaRPr>
        </a:p>
      </dgm:t>
    </dgm:pt>
    <dgm:pt modelId="{B54CFBBB-9DEA-4CF6-BE07-8A80FA70A68B}" type="parTrans" cxnId="{484244F5-E13F-403B-94D0-3D8B75269CCA}">
      <dgm:prSet/>
      <dgm:spPr/>
      <dgm:t>
        <a:bodyPr/>
        <a:lstStyle/>
        <a:p>
          <a:endParaRPr lang="th-TH" sz="3200" b="1">
            <a:cs typeface="+mn-cs"/>
          </a:endParaRPr>
        </a:p>
      </dgm:t>
    </dgm:pt>
    <dgm:pt modelId="{4213E19A-10F0-4F86-BFDF-F3DC7F0EE497}" type="sibTrans" cxnId="{484244F5-E13F-403B-94D0-3D8B75269CCA}">
      <dgm:prSet/>
      <dgm:spPr/>
      <dgm:t>
        <a:bodyPr/>
        <a:lstStyle/>
        <a:p>
          <a:endParaRPr lang="th-TH" sz="3200" b="1">
            <a:cs typeface="+mn-cs"/>
          </a:endParaRPr>
        </a:p>
      </dgm:t>
    </dgm:pt>
    <dgm:pt modelId="{A595E2E0-8A93-47A5-887B-C4D9098229E0}">
      <dgm:prSet phldrT="[ข้อความ]" custT="1"/>
      <dgm:spPr/>
      <dgm:t>
        <a:bodyPr/>
        <a:lstStyle/>
        <a:p>
          <a:r>
            <a:rPr lang="en-US" sz="1050" b="1" dirty="0" smtClean="0">
              <a:cs typeface="+mn-cs"/>
            </a:rPr>
            <a:t>2</a:t>
          </a:r>
          <a:endParaRPr lang="th-TH" sz="1050" b="1" dirty="0">
            <a:cs typeface="+mn-cs"/>
          </a:endParaRPr>
        </a:p>
      </dgm:t>
    </dgm:pt>
    <dgm:pt modelId="{3581A440-B3DD-40FB-B267-1C53A23C7E6B}" type="parTrans" cxnId="{F8AB2AC3-E94A-4055-AC2D-32D466ED8BA0}">
      <dgm:prSet/>
      <dgm:spPr/>
      <dgm:t>
        <a:bodyPr/>
        <a:lstStyle/>
        <a:p>
          <a:endParaRPr lang="th-TH" sz="3200" b="1">
            <a:cs typeface="+mn-cs"/>
          </a:endParaRPr>
        </a:p>
      </dgm:t>
    </dgm:pt>
    <dgm:pt modelId="{83278911-E327-4C63-B3CA-8E840D89E128}" type="sibTrans" cxnId="{F8AB2AC3-E94A-4055-AC2D-32D466ED8BA0}">
      <dgm:prSet/>
      <dgm:spPr/>
      <dgm:t>
        <a:bodyPr/>
        <a:lstStyle/>
        <a:p>
          <a:endParaRPr lang="th-TH" sz="3200" b="1">
            <a:cs typeface="+mn-cs"/>
          </a:endParaRPr>
        </a:p>
      </dgm:t>
    </dgm:pt>
    <dgm:pt modelId="{10BC65F1-3B17-40A4-A95F-F75FF27EF777}">
      <dgm:prSet phldrT="[ข้อความ]" custT="1"/>
      <dgm:spPr/>
      <dgm:t>
        <a:bodyPr/>
        <a:lstStyle/>
        <a:p>
          <a:r>
            <a:rPr lang="th-TH" sz="2400" b="1" dirty="0" smtClean="0">
              <a:cs typeface="+mn-cs"/>
            </a:rPr>
            <a:t>มีการปรับระบบและกระบวนการบริการ</a:t>
          </a:r>
          <a:endParaRPr lang="th-TH" sz="2400" b="1" dirty="0">
            <a:cs typeface="+mn-cs"/>
          </a:endParaRPr>
        </a:p>
      </dgm:t>
    </dgm:pt>
    <dgm:pt modelId="{37955BA9-E39F-480B-B449-D0F2B391505D}" type="parTrans" cxnId="{6514784F-FB80-496C-937E-976C4E72FA35}">
      <dgm:prSet/>
      <dgm:spPr/>
      <dgm:t>
        <a:bodyPr/>
        <a:lstStyle/>
        <a:p>
          <a:endParaRPr lang="th-TH" sz="3200" b="1">
            <a:cs typeface="+mn-cs"/>
          </a:endParaRPr>
        </a:p>
      </dgm:t>
    </dgm:pt>
    <dgm:pt modelId="{8A9D416E-C5C5-4AF5-B392-FB725442C272}" type="sibTrans" cxnId="{6514784F-FB80-496C-937E-976C4E72FA35}">
      <dgm:prSet/>
      <dgm:spPr/>
      <dgm:t>
        <a:bodyPr/>
        <a:lstStyle/>
        <a:p>
          <a:endParaRPr lang="th-TH" sz="3200" b="1">
            <a:cs typeface="+mn-cs"/>
          </a:endParaRPr>
        </a:p>
      </dgm:t>
    </dgm:pt>
    <dgm:pt modelId="{D7CCDA93-51B0-4866-838E-541518A56162}">
      <dgm:prSet phldrT="[ข้อความ]" custT="1"/>
      <dgm:spPr/>
      <dgm:t>
        <a:bodyPr/>
        <a:lstStyle/>
        <a:p>
          <a:r>
            <a:rPr lang="en-US" sz="1050" b="1" dirty="0" smtClean="0">
              <a:cs typeface="+mn-cs"/>
            </a:rPr>
            <a:t>3</a:t>
          </a:r>
          <a:endParaRPr lang="th-TH" sz="1050" b="1" dirty="0">
            <a:cs typeface="+mn-cs"/>
          </a:endParaRPr>
        </a:p>
      </dgm:t>
    </dgm:pt>
    <dgm:pt modelId="{4FF7BD19-78B2-4DE3-888B-747D61BB3B95}" type="parTrans" cxnId="{F31F1976-2096-49F3-846F-FD259D302803}">
      <dgm:prSet/>
      <dgm:spPr/>
      <dgm:t>
        <a:bodyPr/>
        <a:lstStyle/>
        <a:p>
          <a:endParaRPr lang="th-TH" sz="3200" b="1">
            <a:cs typeface="+mn-cs"/>
          </a:endParaRPr>
        </a:p>
      </dgm:t>
    </dgm:pt>
    <dgm:pt modelId="{59655BD9-5AFB-42DD-830D-AD9C39166EF7}" type="sibTrans" cxnId="{F31F1976-2096-49F3-846F-FD259D302803}">
      <dgm:prSet/>
      <dgm:spPr/>
      <dgm:t>
        <a:bodyPr/>
        <a:lstStyle/>
        <a:p>
          <a:endParaRPr lang="th-TH" sz="3200" b="1">
            <a:cs typeface="+mn-cs"/>
          </a:endParaRPr>
        </a:p>
      </dgm:t>
    </dgm:pt>
    <dgm:pt modelId="{473D8C60-8BCE-403E-9654-5B5DF8FB8364}">
      <dgm:prSet phldrT="[ข้อความ]" custT="1"/>
      <dgm:spPr/>
      <dgm:t>
        <a:bodyPr/>
        <a:lstStyle/>
        <a:p>
          <a:r>
            <a:rPr lang="th-TH" sz="2400" b="1" dirty="0" smtClean="0">
              <a:cs typeface="+mn-cs"/>
            </a:rPr>
            <a:t>จัดบริการเชื่อมโยงชุมชน</a:t>
          </a:r>
          <a:endParaRPr lang="th-TH" sz="2400" b="1" dirty="0">
            <a:cs typeface="+mn-cs"/>
          </a:endParaRPr>
        </a:p>
      </dgm:t>
    </dgm:pt>
    <dgm:pt modelId="{D36C3642-EF7D-4D07-B578-AC194CD88206}" type="parTrans" cxnId="{50981DC1-DAB5-4F59-974F-9B8337711B1A}">
      <dgm:prSet/>
      <dgm:spPr/>
      <dgm:t>
        <a:bodyPr/>
        <a:lstStyle/>
        <a:p>
          <a:endParaRPr lang="th-TH" sz="3200" b="1">
            <a:cs typeface="+mn-cs"/>
          </a:endParaRPr>
        </a:p>
      </dgm:t>
    </dgm:pt>
    <dgm:pt modelId="{B1D4E52C-A737-4BCA-A29E-55A9E8872F4B}" type="sibTrans" cxnId="{50981DC1-DAB5-4F59-974F-9B8337711B1A}">
      <dgm:prSet/>
      <dgm:spPr/>
      <dgm:t>
        <a:bodyPr/>
        <a:lstStyle/>
        <a:p>
          <a:endParaRPr lang="th-TH" sz="3200" b="1">
            <a:cs typeface="+mn-cs"/>
          </a:endParaRPr>
        </a:p>
      </dgm:t>
    </dgm:pt>
    <dgm:pt modelId="{88FC3C59-41F7-4D87-BC04-E808AEED800F}">
      <dgm:prSet custT="1"/>
      <dgm:spPr/>
      <dgm:t>
        <a:bodyPr/>
        <a:lstStyle/>
        <a:p>
          <a:r>
            <a:rPr lang="en-US" sz="1050" b="1" dirty="0" smtClean="0">
              <a:cs typeface="+mn-cs"/>
            </a:rPr>
            <a:t>4</a:t>
          </a:r>
          <a:endParaRPr lang="th-TH" sz="1050" b="1" dirty="0">
            <a:cs typeface="+mn-cs"/>
          </a:endParaRPr>
        </a:p>
      </dgm:t>
    </dgm:pt>
    <dgm:pt modelId="{D81BC2AE-3876-4ECD-8B22-388E84F5FC60}" type="parTrans" cxnId="{7B2B668E-72D0-48D4-9DA3-4651C216D856}">
      <dgm:prSet/>
      <dgm:spPr/>
      <dgm:t>
        <a:bodyPr/>
        <a:lstStyle/>
        <a:p>
          <a:endParaRPr lang="th-TH" sz="3200" b="1">
            <a:cs typeface="+mn-cs"/>
          </a:endParaRPr>
        </a:p>
      </dgm:t>
    </dgm:pt>
    <dgm:pt modelId="{0A23CB3C-EAFF-4CC0-85D0-CE4B41843223}" type="sibTrans" cxnId="{7B2B668E-72D0-48D4-9DA3-4651C216D856}">
      <dgm:prSet/>
      <dgm:spPr/>
      <dgm:t>
        <a:bodyPr/>
        <a:lstStyle/>
        <a:p>
          <a:endParaRPr lang="th-TH" sz="3200" b="1">
            <a:cs typeface="+mn-cs"/>
          </a:endParaRPr>
        </a:p>
      </dgm:t>
    </dgm:pt>
    <dgm:pt modelId="{C16F1FF0-9539-41B2-A0B2-169E9F30BB4E}">
      <dgm:prSet custT="1"/>
      <dgm:spPr/>
      <dgm:t>
        <a:bodyPr/>
        <a:lstStyle/>
        <a:p>
          <a:r>
            <a:rPr lang="en-US" sz="1050" b="1" dirty="0" smtClean="0">
              <a:cs typeface="+mn-cs"/>
            </a:rPr>
            <a:t>5</a:t>
          </a:r>
          <a:endParaRPr lang="th-TH" sz="1050" b="1" dirty="0">
            <a:cs typeface="+mn-cs"/>
          </a:endParaRPr>
        </a:p>
      </dgm:t>
    </dgm:pt>
    <dgm:pt modelId="{94706EB5-2D09-4BF9-8740-377F6BFB10E3}" type="parTrans" cxnId="{D0109464-251E-4AB0-94FE-B0A8A6E9AD8F}">
      <dgm:prSet/>
      <dgm:spPr/>
      <dgm:t>
        <a:bodyPr/>
        <a:lstStyle/>
        <a:p>
          <a:endParaRPr lang="th-TH" sz="3200" b="1">
            <a:cs typeface="+mn-cs"/>
          </a:endParaRPr>
        </a:p>
      </dgm:t>
    </dgm:pt>
    <dgm:pt modelId="{E7C0F35E-B488-4654-B5FD-828D779676F3}" type="sibTrans" cxnId="{D0109464-251E-4AB0-94FE-B0A8A6E9AD8F}">
      <dgm:prSet/>
      <dgm:spPr/>
      <dgm:t>
        <a:bodyPr/>
        <a:lstStyle/>
        <a:p>
          <a:endParaRPr lang="th-TH" sz="3200" b="1">
            <a:cs typeface="+mn-cs"/>
          </a:endParaRPr>
        </a:p>
      </dgm:t>
    </dgm:pt>
    <dgm:pt modelId="{04CFE8A9-8F16-40CB-98F8-9B2EA1F12155}">
      <dgm:prSet custT="1"/>
      <dgm:spPr/>
      <dgm:t>
        <a:bodyPr/>
        <a:lstStyle/>
        <a:p>
          <a:r>
            <a:rPr lang="en-US" sz="1050" b="1" dirty="0" smtClean="0">
              <a:cs typeface="+mn-cs"/>
            </a:rPr>
            <a:t>6</a:t>
          </a:r>
          <a:endParaRPr lang="th-TH" sz="1050" b="1" dirty="0">
            <a:cs typeface="+mn-cs"/>
          </a:endParaRPr>
        </a:p>
      </dgm:t>
    </dgm:pt>
    <dgm:pt modelId="{2EF47202-C4C7-41A8-8BF4-B73C84DAB037}" type="parTrans" cxnId="{89173ABB-6D97-4EFE-9E66-402703CA7A6A}">
      <dgm:prSet/>
      <dgm:spPr/>
      <dgm:t>
        <a:bodyPr/>
        <a:lstStyle/>
        <a:p>
          <a:endParaRPr lang="th-TH" sz="3200" b="1">
            <a:cs typeface="+mn-cs"/>
          </a:endParaRPr>
        </a:p>
      </dgm:t>
    </dgm:pt>
    <dgm:pt modelId="{995FF8EB-47E0-48E6-BBEF-F373F1812A4E}" type="sibTrans" cxnId="{89173ABB-6D97-4EFE-9E66-402703CA7A6A}">
      <dgm:prSet/>
      <dgm:spPr/>
      <dgm:t>
        <a:bodyPr/>
        <a:lstStyle/>
        <a:p>
          <a:endParaRPr lang="th-TH" sz="3200" b="1">
            <a:cs typeface="+mn-cs"/>
          </a:endParaRPr>
        </a:p>
      </dgm:t>
    </dgm:pt>
    <dgm:pt modelId="{9FE1CA23-3CE3-4F65-BD0C-BCC1345097BD}">
      <dgm:prSet custT="1"/>
      <dgm:spPr/>
      <dgm:t>
        <a:bodyPr/>
        <a:lstStyle/>
        <a:p>
          <a:r>
            <a:rPr lang="th-TH" sz="2400" b="1" dirty="0" smtClean="0">
              <a:cs typeface="+mn-cs"/>
            </a:rPr>
            <a:t>มีระบบสนับสนุนการจัดการตนเอง </a:t>
          </a:r>
          <a:endParaRPr lang="th-TH" sz="2400" b="1" dirty="0">
            <a:cs typeface="+mn-cs"/>
          </a:endParaRPr>
        </a:p>
      </dgm:t>
    </dgm:pt>
    <dgm:pt modelId="{55B99F38-D1C6-4E06-8A96-C850277066F4}" type="parTrans" cxnId="{C9B353A0-3FAA-4D08-9FE1-A0F1C6F1F0E0}">
      <dgm:prSet/>
      <dgm:spPr/>
      <dgm:t>
        <a:bodyPr/>
        <a:lstStyle/>
        <a:p>
          <a:endParaRPr lang="th-TH" sz="3200" b="1">
            <a:cs typeface="+mn-cs"/>
          </a:endParaRPr>
        </a:p>
      </dgm:t>
    </dgm:pt>
    <dgm:pt modelId="{74C6FC09-6D3D-4E84-9CE4-7B938D33F5FC}" type="sibTrans" cxnId="{C9B353A0-3FAA-4D08-9FE1-A0F1C6F1F0E0}">
      <dgm:prSet/>
      <dgm:spPr/>
      <dgm:t>
        <a:bodyPr/>
        <a:lstStyle/>
        <a:p>
          <a:endParaRPr lang="th-TH" sz="3200" b="1">
            <a:cs typeface="+mn-cs"/>
          </a:endParaRPr>
        </a:p>
      </dgm:t>
    </dgm:pt>
    <dgm:pt modelId="{7464A41A-A797-485D-BDBC-C926FBFFBEA8}">
      <dgm:prSet custT="1"/>
      <dgm:spPr/>
      <dgm:t>
        <a:bodyPr/>
        <a:lstStyle/>
        <a:p>
          <a:r>
            <a:rPr lang="th-TH" sz="2400" b="1" dirty="0" smtClean="0">
              <a:cs typeface="+mn-cs"/>
            </a:rPr>
            <a:t>มีระบบสนับสนุนการตัดสินใจ</a:t>
          </a:r>
          <a:endParaRPr lang="th-TH" sz="2400" b="1" dirty="0">
            <a:cs typeface="+mn-cs"/>
          </a:endParaRPr>
        </a:p>
      </dgm:t>
    </dgm:pt>
    <dgm:pt modelId="{DCED7E02-DFF5-43F5-8A6A-D1838EAEDC1D}" type="parTrans" cxnId="{D422BC1F-8CF0-4B5B-B81E-0E289806AF43}">
      <dgm:prSet/>
      <dgm:spPr/>
      <dgm:t>
        <a:bodyPr/>
        <a:lstStyle/>
        <a:p>
          <a:endParaRPr lang="th-TH" sz="3200" b="1">
            <a:cs typeface="+mn-cs"/>
          </a:endParaRPr>
        </a:p>
      </dgm:t>
    </dgm:pt>
    <dgm:pt modelId="{EF10516D-13CC-4CCA-BF03-77F1F22C6ADF}" type="sibTrans" cxnId="{D422BC1F-8CF0-4B5B-B81E-0E289806AF43}">
      <dgm:prSet/>
      <dgm:spPr/>
      <dgm:t>
        <a:bodyPr/>
        <a:lstStyle/>
        <a:p>
          <a:endParaRPr lang="th-TH" sz="3200" b="1">
            <a:cs typeface="+mn-cs"/>
          </a:endParaRPr>
        </a:p>
      </dgm:t>
    </dgm:pt>
    <dgm:pt modelId="{DE298286-E19E-4354-9D38-E173430CCC1A}">
      <dgm:prSet custT="1"/>
      <dgm:spPr/>
      <dgm:t>
        <a:bodyPr/>
        <a:lstStyle/>
        <a:p>
          <a:r>
            <a:rPr lang="th-TH" sz="2400" b="1" dirty="0" smtClean="0">
              <a:cs typeface="+mn-cs"/>
            </a:rPr>
            <a:t>มีระบบสารสนเทศ</a:t>
          </a:r>
          <a:endParaRPr lang="th-TH" sz="2400" b="1" dirty="0">
            <a:cs typeface="+mn-cs"/>
          </a:endParaRPr>
        </a:p>
      </dgm:t>
    </dgm:pt>
    <dgm:pt modelId="{ED0B93ED-C9E7-4508-B0B6-649A9CD3335B}" type="parTrans" cxnId="{7E8B5A36-F084-44D4-B61A-337C2500CC43}">
      <dgm:prSet/>
      <dgm:spPr/>
      <dgm:t>
        <a:bodyPr/>
        <a:lstStyle/>
        <a:p>
          <a:endParaRPr lang="th-TH" sz="3200" b="1">
            <a:cs typeface="+mn-cs"/>
          </a:endParaRPr>
        </a:p>
      </dgm:t>
    </dgm:pt>
    <dgm:pt modelId="{C0222FC6-F12A-46C9-8757-1B4CF0705D7D}" type="sibTrans" cxnId="{7E8B5A36-F084-44D4-B61A-337C2500CC43}">
      <dgm:prSet/>
      <dgm:spPr/>
      <dgm:t>
        <a:bodyPr/>
        <a:lstStyle/>
        <a:p>
          <a:endParaRPr lang="th-TH" sz="3200" b="1">
            <a:cs typeface="+mn-cs"/>
          </a:endParaRPr>
        </a:p>
      </dgm:t>
    </dgm:pt>
    <dgm:pt modelId="{FFBA3123-51E0-4A6C-9CE2-21C5FC9DC168}">
      <dgm:prSet phldrT="[ข้อความ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cs typeface="+mn-cs"/>
            </a:rPr>
            <a:t>มีทิศทางและนโยบาย</a:t>
          </a:r>
          <a:endParaRPr lang="en-US" sz="2400" b="1" dirty="0" smtClean="0">
            <a:cs typeface="+mn-cs"/>
          </a:endParaRPr>
        </a:p>
        <a:p>
          <a:pPr marL="228600" indent="0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th-TH" sz="2400" b="1" dirty="0">
            <a:cs typeface="+mn-cs"/>
          </a:endParaRPr>
        </a:p>
      </dgm:t>
    </dgm:pt>
    <dgm:pt modelId="{AE2BDD20-0F3F-4694-86A7-53CCE0C4FC19}" type="sibTrans" cxnId="{AB1FD801-A3F0-476D-B0C3-9FC852C7F3C4}">
      <dgm:prSet/>
      <dgm:spPr/>
      <dgm:t>
        <a:bodyPr/>
        <a:lstStyle/>
        <a:p>
          <a:endParaRPr lang="th-TH" sz="3200" b="1">
            <a:cs typeface="+mn-cs"/>
          </a:endParaRPr>
        </a:p>
      </dgm:t>
    </dgm:pt>
    <dgm:pt modelId="{B260DB54-C11C-4994-BE19-5D67D1B31299}" type="parTrans" cxnId="{AB1FD801-A3F0-476D-B0C3-9FC852C7F3C4}">
      <dgm:prSet/>
      <dgm:spPr/>
      <dgm:t>
        <a:bodyPr/>
        <a:lstStyle/>
        <a:p>
          <a:endParaRPr lang="th-TH" sz="3200" b="1">
            <a:cs typeface="+mn-cs"/>
          </a:endParaRPr>
        </a:p>
      </dgm:t>
    </dgm:pt>
    <dgm:pt modelId="{E9B23887-8BD9-4DEE-B2AD-C89A09DD2EA3}">
      <dgm:prSet phldrT="[ข้อความ]" custT="1"/>
      <dgm:spPr/>
      <dgm:t>
        <a:bodyPr/>
        <a:lstStyle/>
        <a:p>
          <a:pPr marL="228600" indent="0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th-TH" sz="2400" b="1" dirty="0">
            <a:cs typeface="+mn-cs"/>
          </a:endParaRPr>
        </a:p>
      </dgm:t>
    </dgm:pt>
    <dgm:pt modelId="{D627C570-A143-4370-B7E7-C24DE00E5E93}" type="parTrans" cxnId="{47BCEF7E-68AB-41F1-950D-E19C9EFDDD1F}">
      <dgm:prSet/>
      <dgm:spPr/>
      <dgm:t>
        <a:bodyPr/>
        <a:lstStyle/>
        <a:p>
          <a:endParaRPr lang="th-TH"/>
        </a:p>
      </dgm:t>
    </dgm:pt>
    <dgm:pt modelId="{68F1275A-BE3E-4A75-AE01-F86B3E9143AE}" type="sibTrans" cxnId="{47BCEF7E-68AB-41F1-950D-E19C9EFDDD1F}">
      <dgm:prSet/>
      <dgm:spPr/>
      <dgm:t>
        <a:bodyPr/>
        <a:lstStyle/>
        <a:p>
          <a:endParaRPr lang="th-TH"/>
        </a:p>
      </dgm:t>
    </dgm:pt>
    <dgm:pt modelId="{523328B2-5D4D-4A6D-B5AF-948515132C8E}" type="pres">
      <dgm:prSet presAssocID="{2F070E51-DF5D-40D6-A786-7FBF5C2A42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A81890C-6F09-4395-8890-CDFE75C11E87}" type="pres">
      <dgm:prSet presAssocID="{13507624-0538-4E19-8647-00292C8291FE}" presName="composite" presStyleCnt="0"/>
      <dgm:spPr/>
    </dgm:pt>
    <dgm:pt modelId="{E53C7B3E-BC3E-43E1-81B8-BA1151B52D94}" type="pres">
      <dgm:prSet presAssocID="{13507624-0538-4E19-8647-00292C8291F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C0BB792-318A-4AC7-B537-5583EC510D73}" type="pres">
      <dgm:prSet presAssocID="{13507624-0538-4E19-8647-00292C8291FE}" presName="descendantText" presStyleLbl="alignAcc1" presStyleIdx="0" presStyleCnt="6" custLinFactNeighborX="710" custLinFactNeighborY="-48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B104851-C407-4582-BA54-7EBFDA48FF35}" type="pres">
      <dgm:prSet presAssocID="{4213E19A-10F0-4F86-BFDF-F3DC7F0EE497}" presName="sp" presStyleCnt="0"/>
      <dgm:spPr/>
    </dgm:pt>
    <dgm:pt modelId="{0BE67422-32EF-44B7-A501-32FE66880A5F}" type="pres">
      <dgm:prSet presAssocID="{A595E2E0-8A93-47A5-887B-C4D9098229E0}" presName="composite" presStyleCnt="0"/>
      <dgm:spPr/>
    </dgm:pt>
    <dgm:pt modelId="{180D7E85-9656-4F95-ACDA-707ED14B79A2}" type="pres">
      <dgm:prSet presAssocID="{A595E2E0-8A93-47A5-887B-C4D9098229E0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FF00702-38DF-4B40-9371-0A80FE09FB22}" type="pres">
      <dgm:prSet presAssocID="{A595E2E0-8A93-47A5-887B-C4D9098229E0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3775559-25C0-4883-A25B-D57E721A581E}" type="pres">
      <dgm:prSet presAssocID="{83278911-E327-4C63-B3CA-8E840D89E128}" presName="sp" presStyleCnt="0"/>
      <dgm:spPr/>
    </dgm:pt>
    <dgm:pt modelId="{6997C738-0E83-4353-9DDD-9D2FE6C4F901}" type="pres">
      <dgm:prSet presAssocID="{D7CCDA93-51B0-4866-838E-541518A56162}" presName="composite" presStyleCnt="0"/>
      <dgm:spPr/>
    </dgm:pt>
    <dgm:pt modelId="{2DD0167E-E877-4BC7-8D9E-A0B4F04D8DC4}" type="pres">
      <dgm:prSet presAssocID="{D7CCDA93-51B0-4866-838E-541518A56162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CDC3427-1784-48CC-8DE2-095A8D318D2F}" type="pres">
      <dgm:prSet presAssocID="{D7CCDA93-51B0-4866-838E-541518A56162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DC7579A-EDCA-4961-A8B8-302C05F5C3E3}" type="pres">
      <dgm:prSet presAssocID="{59655BD9-5AFB-42DD-830D-AD9C39166EF7}" presName="sp" presStyleCnt="0"/>
      <dgm:spPr/>
    </dgm:pt>
    <dgm:pt modelId="{09D1EA73-B619-4C0F-BFE1-6362D7DCD5B8}" type="pres">
      <dgm:prSet presAssocID="{88FC3C59-41F7-4D87-BC04-E808AEED800F}" presName="composite" presStyleCnt="0"/>
      <dgm:spPr/>
    </dgm:pt>
    <dgm:pt modelId="{A773EC5A-4625-4EF3-A28B-2364C5344D54}" type="pres">
      <dgm:prSet presAssocID="{88FC3C59-41F7-4D87-BC04-E808AEED800F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92CA103-1AB2-418D-A64A-E744D8E26C4B}" type="pres">
      <dgm:prSet presAssocID="{88FC3C59-41F7-4D87-BC04-E808AEED800F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25C1378-0357-4245-AB2C-9E3F1BD50B89}" type="pres">
      <dgm:prSet presAssocID="{0A23CB3C-EAFF-4CC0-85D0-CE4B41843223}" presName="sp" presStyleCnt="0"/>
      <dgm:spPr/>
    </dgm:pt>
    <dgm:pt modelId="{A658356F-4DE7-47CF-9813-F9BD2E1CA853}" type="pres">
      <dgm:prSet presAssocID="{C16F1FF0-9539-41B2-A0B2-169E9F30BB4E}" presName="composite" presStyleCnt="0"/>
      <dgm:spPr/>
    </dgm:pt>
    <dgm:pt modelId="{76055376-BE5E-4398-9FA5-47C1A763658A}" type="pres">
      <dgm:prSet presAssocID="{C16F1FF0-9539-41B2-A0B2-169E9F30BB4E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7516AB6-2E1A-490A-8A93-46A21B1D024F}" type="pres">
      <dgm:prSet presAssocID="{C16F1FF0-9539-41B2-A0B2-169E9F30BB4E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5815937-6804-4DDA-9400-C61AACA58960}" type="pres">
      <dgm:prSet presAssocID="{E7C0F35E-B488-4654-B5FD-828D779676F3}" presName="sp" presStyleCnt="0"/>
      <dgm:spPr/>
    </dgm:pt>
    <dgm:pt modelId="{D6A5EE31-9103-4D60-B40A-B96D7EA817E0}" type="pres">
      <dgm:prSet presAssocID="{04CFE8A9-8F16-40CB-98F8-9B2EA1F12155}" presName="composite" presStyleCnt="0"/>
      <dgm:spPr/>
    </dgm:pt>
    <dgm:pt modelId="{A313DED8-C37B-46A4-A9DF-F5CF91F3440C}" type="pres">
      <dgm:prSet presAssocID="{04CFE8A9-8F16-40CB-98F8-9B2EA1F12155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FFBE405-819D-45C3-9FA1-D27D09C7ABA9}" type="pres">
      <dgm:prSet presAssocID="{04CFE8A9-8F16-40CB-98F8-9B2EA1F12155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F6ADF54-7D97-4260-888C-C6035C1DD62B}" type="presOf" srcId="{13507624-0538-4E19-8647-00292C8291FE}" destId="{E53C7B3E-BC3E-43E1-81B8-BA1151B52D94}" srcOrd="0" destOrd="0" presId="urn:microsoft.com/office/officeart/2005/8/layout/chevron2"/>
    <dgm:cxn modelId="{3EB2B0A5-83D8-43C9-BE31-8F720F2604D8}" type="presOf" srcId="{2F070E51-DF5D-40D6-A786-7FBF5C2A4293}" destId="{523328B2-5D4D-4A6D-B5AF-948515132C8E}" srcOrd="0" destOrd="0" presId="urn:microsoft.com/office/officeart/2005/8/layout/chevron2"/>
    <dgm:cxn modelId="{CA0C0DCB-8C27-473B-8E63-F34822AF96D4}" type="presOf" srcId="{88FC3C59-41F7-4D87-BC04-E808AEED800F}" destId="{A773EC5A-4625-4EF3-A28B-2364C5344D54}" srcOrd="0" destOrd="0" presId="urn:microsoft.com/office/officeart/2005/8/layout/chevron2"/>
    <dgm:cxn modelId="{89173ABB-6D97-4EFE-9E66-402703CA7A6A}" srcId="{2F070E51-DF5D-40D6-A786-7FBF5C2A4293}" destId="{04CFE8A9-8F16-40CB-98F8-9B2EA1F12155}" srcOrd="5" destOrd="0" parTransId="{2EF47202-C4C7-41A8-8BF4-B73C84DAB037}" sibTransId="{995FF8EB-47E0-48E6-BBEF-F373F1812A4E}"/>
    <dgm:cxn modelId="{50981DC1-DAB5-4F59-974F-9B8337711B1A}" srcId="{D7CCDA93-51B0-4866-838E-541518A56162}" destId="{473D8C60-8BCE-403E-9654-5B5DF8FB8364}" srcOrd="0" destOrd="0" parTransId="{D36C3642-EF7D-4D07-B578-AC194CD88206}" sibTransId="{B1D4E52C-A737-4BCA-A29E-55A9E8872F4B}"/>
    <dgm:cxn modelId="{C2F84338-8470-4E9B-B6C9-32B7A161AF4D}" type="presOf" srcId="{D7CCDA93-51B0-4866-838E-541518A56162}" destId="{2DD0167E-E877-4BC7-8D9E-A0B4F04D8DC4}" srcOrd="0" destOrd="0" presId="urn:microsoft.com/office/officeart/2005/8/layout/chevron2"/>
    <dgm:cxn modelId="{EC1F65DD-9C99-4AC4-8B89-F6C72129EC2F}" type="presOf" srcId="{A595E2E0-8A93-47A5-887B-C4D9098229E0}" destId="{180D7E85-9656-4F95-ACDA-707ED14B79A2}" srcOrd="0" destOrd="0" presId="urn:microsoft.com/office/officeart/2005/8/layout/chevron2"/>
    <dgm:cxn modelId="{11B935AA-B46B-41F3-B937-90EEBBEC2D07}" type="presOf" srcId="{04CFE8A9-8F16-40CB-98F8-9B2EA1F12155}" destId="{A313DED8-C37B-46A4-A9DF-F5CF91F3440C}" srcOrd="0" destOrd="0" presId="urn:microsoft.com/office/officeart/2005/8/layout/chevron2"/>
    <dgm:cxn modelId="{484244F5-E13F-403B-94D0-3D8B75269CCA}" srcId="{2F070E51-DF5D-40D6-A786-7FBF5C2A4293}" destId="{13507624-0538-4E19-8647-00292C8291FE}" srcOrd="0" destOrd="0" parTransId="{B54CFBBB-9DEA-4CF6-BE07-8A80FA70A68B}" sibTransId="{4213E19A-10F0-4F86-BFDF-F3DC7F0EE497}"/>
    <dgm:cxn modelId="{7B2B668E-72D0-48D4-9DA3-4651C216D856}" srcId="{2F070E51-DF5D-40D6-A786-7FBF5C2A4293}" destId="{88FC3C59-41F7-4D87-BC04-E808AEED800F}" srcOrd="3" destOrd="0" parTransId="{D81BC2AE-3876-4ECD-8B22-388E84F5FC60}" sibTransId="{0A23CB3C-EAFF-4CC0-85D0-CE4B41843223}"/>
    <dgm:cxn modelId="{D422BC1F-8CF0-4B5B-B81E-0E289806AF43}" srcId="{C16F1FF0-9539-41B2-A0B2-169E9F30BB4E}" destId="{7464A41A-A797-485D-BDBC-C926FBFFBEA8}" srcOrd="0" destOrd="0" parTransId="{DCED7E02-DFF5-43F5-8A6A-D1838EAEDC1D}" sibTransId="{EF10516D-13CC-4CCA-BF03-77F1F22C6ADF}"/>
    <dgm:cxn modelId="{6514784F-FB80-496C-937E-976C4E72FA35}" srcId="{A595E2E0-8A93-47A5-887B-C4D9098229E0}" destId="{10BC65F1-3B17-40A4-A95F-F75FF27EF777}" srcOrd="0" destOrd="0" parTransId="{37955BA9-E39F-480B-B449-D0F2B391505D}" sibTransId="{8A9D416E-C5C5-4AF5-B392-FB725442C272}"/>
    <dgm:cxn modelId="{7E8B5A36-F084-44D4-B61A-337C2500CC43}" srcId="{04CFE8A9-8F16-40CB-98F8-9B2EA1F12155}" destId="{DE298286-E19E-4354-9D38-E173430CCC1A}" srcOrd="0" destOrd="0" parTransId="{ED0B93ED-C9E7-4508-B0B6-649A9CD3335B}" sibTransId="{C0222FC6-F12A-46C9-8757-1B4CF0705D7D}"/>
    <dgm:cxn modelId="{A358D1CB-698E-4D41-A353-BB2631518A5E}" type="presOf" srcId="{10BC65F1-3B17-40A4-A95F-F75FF27EF777}" destId="{7FF00702-38DF-4B40-9371-0A80FE09FB22}" srcOrd="0" destOrd="0" presId="urn:microsoft.com/office/officeart/2005/8/layout/chevron2"/>
    <dgm:cxn modelId="{C9B353A0-3FAA-4D08-9FE1-A0F1C6F1F0E0}" srcId="{88FC3C59-41F7-4D87-BC04-E808AEED800F}" destId="{9FE1CA23-3CE3-4F65-BD0C-BCC1345097BD}" srcOrd="0" destOrd="0" parTransId="{55B99F38-D1C6-4E06-8A96-C850277066F4}" sibTransId="{74C6FC09-6D3D-4E84-9CE4-7B938D33F5FC}"/>
    <dgm:cxn modelId="{6FC9102A-E208-4258-A876-270AF4FCE9D2}" type="presOf" srcId="{C16F1FF0-9539-41B2-A0B2-169E9F30BB4E}" destId="{76055376-BE5E-4398-9FA5-47C1A763658A}" srcOrd="0" destOrd="0" presId="urn:microsoft.com/office/officeart/2005/8/layout/chevron2"/>
    <dgm:cxn modelId="{D0109464-251E-4AB0-94FE-B0A8A6E9AD8F}" srcId="{2F070E51-DF5D-40D6-A786-7FBF5C2A4293}" destId="{C16F1FF0-9539-41B2-A0B2-169E9F30BB4E}" srcOrd="4" destOrd="0" parTransId="{94706EB5-2D09-4BF9-8740-377F6BFB10E3}" sibTransId="{E7C0F35E-B488-4654-B5FD-828D779676F3}"/>
    <dgm:cxn modelId="{85DE8776-950D-4F89-A994-03A901DA520A}" type="presOf" srcId="{DE298286-E19E-4354-9D38-E173430CCC1A}" destId="{0FFBE405-819D-45C3-9FA1-D27D09C7ABA9}" srcOrd="0" destOrd="0" presId="urn:microsoft.com/office/officeart/2005/8/layout/chevron2"/>
    <dgm:cxn modelId="{F31F1976-2096-49F3-846F-FD259D302803}" srcId="{2F070E51-DF5D-40D6-A786-7FBF5C2A4293}" destId="{D7CCDA93-51B0-4866-838E-541518A56162}" srcOrd="2" destOrd="0" parTransId="{4FF7BD19-78B2-4DE3-888B-747D61BB3B95}" sibTransId="{59655BD9-5AFB-42DD-830D-AD9C39166EF7}"/>
    <dgm:cxn modelId="{AB1FD801-A3F0-476D-B0C3-9FC852C7F3C4}" srcId="{13507624-0538-4E19-8647-00292C8291FE}" destId="{FFBA3123-51E0-4A6C-9CE2-21C5FC9DC168}" srcOrd="1" destOrd="0" parTransId="{B260DB54-C11C-4994-BE19-5D67D1B31299}" sibTransId="{AE2BDD20-0F3F-4694-86A7-53CCE0C4FC19}"/>
    <dgm:cxn modelId="{8D1BC42A-7675-465C-B99D-49B0934732C4}" type="presOf" srcId="{FFBA3123-51E0-4A6C-9CE2-21C5FC9DC168}" destId="{5C0BB792-318A-4AC7-B537-5583EC510D73}" srcOrd="0" destOrd="1" presId="urn:microsoft.com/office/officeart/2005/8/layout/chevron2"/>
    <dgm:cxn modelId="{47BCEF7E-68AB-41F1-950D-E19C9EFDDD1F}" srcId="{13507624-0538-4E19-8647-00292C8291FE}" destId="{E9B23887-8BD9-4DEE-B2AD-C89A09DD2EA3}" srcOrd="0" destOrd="0" parTransId="{D627C570-A143-4370-B7E7-C24DE00E5E93}" sibTransId="{68F1275A-BE3E-4A75-AE01-F86B3E9143AE}"/>
    <dgm:cxn modelId="{7389D94C-00D1-4CBA-B01A-53C96317C2BB}" type="presOf" srcId="{9FE1CA23-3CE3-4F65-BD0C-BCC1345097BD}" destId="{892CA103-1AB2-418D-A64A-E744D8E26C4B}" srcOrd="0" destOrd="0" presId="urn:microsoft.com/office/officeart/2005/8/layout/chevron2"/>
    <dgm:cxn modelId="{BC215708-9736-4596-908F-AAA29B870085}" type="presOf" srcId="{473D8C60-8BCE-403E-9654-5B5DF8FB8364}" destId="{FCDC3427-1784-48CC-8DE2-095A8D318D2F}" srcOrd="0" destOrd="0" presId="urn:microsoft.com/office/officeart/2005/8/layout/chevron2"/>
    <dgm:cxn modelId="{FB8EF798-84D7-4B1D-93E7-F4828AB8933E}" type="presOf" srcId="{E9B23887-8BD9-4DEE-B2AD-C89A09DD2EA3}" destId="{5C0BB792-318A-4AC7-B537-5583EC510D73}" srcOrd="0" destOrd="0" presId="urn:microsoft.com/office/officeart/2005/8/layout/chevron2"/>
    <dgm:cxn modelId="{F5329FDC-8467-4A7B-B1BC-1D82C4099097}" type="presOf" srcId="{7464A41A-A797-485D-BDBC-C926FBFFBEA8}" destId="{A7516AB6-2E1A-490A-8A93-46A21B1D024F}" srcOrd="0" destOrd="0" presId="urn:microsoft.com/office/officeart/2005/8/layout/chevron2"/>
    <dgm:cxn modelId="{F8AB2AC3-E94A-4055-AC2D-32D466ED8BA0}" srcId="{2F070E51-DF5D-40D6-A786-7FBF5C2A4293}" destId="{A595E2E0-8A93-47A5-887B-C4D9098229E0}" srcOrd="1" destOrd="0" parTransId="{3581A440-B3DD-40FB-B267-1C53A23C7E6B}" sibTransId="{83278911-E327-4C63-B3CA-8E840D89E128}"/>
    <dgm:cxn modelId="{B6C6F204-3563-47E1-B8F9-74F38218D234}" type="presParOf" srcId="{523328B2-5D4D-4A6D-B5AF-948515132C8E}" destId="{1A81890C-6F09-4395-8890-CDFE75C11E87}" srcOrd="0" destOrd="0" presId="urn:microsoft.com/office/officeart/2005/8/layout/chevron2"/>
    <dgm:cxn modelId="{EC7CD034-2B95-40F1-85DA-CE728C98C2A0}" type="presParOf" srcId="{1A81890C-6F09-4395-8890-CDFE75C11E87}" destId="{E53C7B3E-BC3E-43E1-81B8-BA1151B52D94}" srcOrd="0" destOrd="0" presId="urn:microsoft.com/office/officeart/2005/8/layout/chevron2"/>
    <dgm:cxn modelId="{36E31653-4858-4D5E-92F7-981F62A83726}" type="presParOf" srcId="{1A81890C-6F09-4395-8890-CDFE75C11E87}" destId="{5C0BB792-318A-4AC7-B537-5583EC510D73}" srcOrd="1" destOrd="0" presId="urn:microsoft.com/office/officeart/2005/8/layout/chevron2"/>
    <dgm:cxn modelId="{4284E4B0-3B6C-4AFC-973A-F8CAAABE29E0}" type="presParOf" srcId="{523328B2-5D4D-4A6D-B5AF-948515132C8E}" destId="{4B104851-C407-4582-BA54-7EBFDA48FF35}" srcOrd="1" destOrd="0" presId="urn:microsoft.com/office/officeart/2005/8/layout/chevron2"/>
    <dgm:cxn modelId="{27657732-22F5-4626-A9E5-798EC40CAEDE}" type="presParOf" srcId="{523328B2-5D4D-4A6D-B5AF-948515132C8E}" destId="{0BE67422-32EF-44B7-A501-32FE66880A5F}" srcOrd="2" destOrd="0" presId="urn:microsoft.com/office/officeart/2005/8/layout/chevron2"/>
    <dgm:cxn modelId="{C02CD199-E7FD-4AD4-8DEA-319B75091D97}" type="presParOf" srcId="{0BE67422-32EF-44B7-A501-32FE66880A5F}" destId="{180D7E85-9656-4F95-ACDA-707ED14B79A2}" srcOrd="0" destOrd="0" presId="urn:microsoft.com/office/officeart/2005/8/layout/chevron2"/>
    <dgm:cxn modelId="{4874CC0E-E333-4F2F-8D3A-4D4EF582FB44}" type="presParOf" srcId="{0BE67422-32EF-44B7-A501-32FE66880A5F}" destId="{7FF00702-38DF-4B40-9371-0A80FE09FB22}" srcOrd="1" destOrd="0" presId="urn:microsoft.com/office/officeart/2005/8/layout/chevron2"/>
    <dgm:cxn modelId="{C1344386-A7A1-42A9-B039-4B020A87F6CE}" type="presParOf" srcId="{523328B2-5D4D-4A6D-B5AF-948515132C8E}" destId="{D3775559-25C0-4883-A25B-D57E721A581E}" srcOrd="3" destOrd="0" presId="urn:microsoft.com/office/officeart/2005/8/layout/chevron2"/>
    <dgm:cxn modelId="{7DBD9EAA-0754-4FD3-90B7-39B773E7274B}" type="presParOf" srcId="{523328B2-5D4D-4A6D-B5AF-948515132C8E}" destId="{6997C738-0E83-4353-9DDD-9D2FE6C4F901}" srcOrd="4" destOrd="0" presId="urn:microsoft.com/office/officeart/2005/8/layout/chevron2"/>
    <dgm:cxn modelId="{7BC52349-9B40-4C89-8E40-19BFBC6911C6}" type="presParOf" srcId="{6997C738-0E83-4353-9DDD-9D2FE6C4F901}" destId="{2DD0167E-E877-4BC7-8D9E-A0B4F04D8DC4}" srcOrd="0" destOrd="0" presId="urn:microsoft.com/office/officeart/2005/8/layout/chevron2"/>
    <dgm:cxn modelId="{44D00E08-1C39-48D9-ABB3-33DC2D0AAE6F}" type="presParOf" srcId="{6997C738-0E83-4353-9DDD-9D2FE6C4F901}" destId="{FCDC3427-1784-48CC-8DE2-095A8D318D2F}" srcOrd="1" destOrd="0" presId="urn:microsoft.com/office/officeart/2005/8/layout/chevron2"/>
    <dgm:cxn modelId="{1715C6A5-ECF9-42AD-B824-76772579225C}" type="presParOf" srcId="{523328B2-5D4D-4A6D-B5AF-948515132C8E}" destId="{7DC7579A-EDCA-4961-A8B8-302C05F5C3E3}" srcOrd="5" destOrd="0" presId="urn:microsoft.com/office/officeart/2005/8/layout/chevron2"/>
    <dgm:cxn modelId="{0B91306D-165F-438B-BE1F-BE07D9E99AFF}" type="presParOf" srcId="{523328B2-5D4D-4A6D-B5AF-948515132C8E}" destId="{09D1EA73-B619-4C0F-BFE1-6362D7DCD5B8}" srcOrd="6" destOrd="0" presId="urn:microsoft.com/office/officeart/2005/8/layout/chevron2"/>
    <dgm:cxn modelId="{0C6B674A-B82A-4BE1-A8E3-76D0C276B8B7}" type="presParOf" srcId="{09D1EA73-B619-4C0F-BFE1-6362D7DCD5B8}" destId="{A773EC5A-4625-4EF3-A28B-2364C5344D54}" srcOrd="0" destOrd="0" presId="urn:microsoft.com/office/officeart/2005/8/layout/chevron2"/>
    <dgm:cxn modelId="{BA073C7F-5D58-4E43-9D14-726C814129CC}" type="presParOf" srcId="{09D1EA73-B619-4C0F-BFE1-6362D7DCD5B8}" destId="{892CA103-1AB2-418D-A64A-E744D8E26C4B}" srcOrd="1" destOrd="0" presId="urn:microsoft.com/office/officeart/2005/8/layout/chevron2"/>
    <dgm:cxn modelId="{E04373DF-0547-466A-9684-51FC2BCC01EC}" type="presParOf" srcId="{523328B2-5D4D-4A6D-B5AF-948515132C8E}" destId="{F25C1378-0357-4245-AB2C-9E3F1BD50B89}" srcOrd="7" destOrd="0" presId="urn:microsoft.com/office/officeart/2005/8/layout/chevron2"/>
    <dgm:cxn modelId="{995CFF0B-F3C6-4FEE-A090-F5B595ED0577}" type="presParOf" srcId="{523328B2-5D4D-4A6D-B5AF-948515132C8E}" destId="{A658356F-4DE7-47CF-9813-F9BD2E1CA853}" srcOrd="8" destOrd="0" presId="urn:microsoft.com/office/officeart/2005/8/layout/chevron2"/>
    <dgm:cxn modelId="{8943C349-B9B6-40E7-B226-F954F300338B}" type="presParOf" srcId="{A658356F-4DE7-47CF-9813-F9BD2E1CA853}" destId="{76055376-BE5E-4398-9FA5-47C1A763658A}" srcOrd="0" destOrd="0" presId="urn:microsoft.com/office/officeart/2005/8/layout/chevron2"/>
    <dgm:cxn modelId="{0F63DF91-96E0-46B0-828D-F3ECB90CA748}" type="presParOf" srcId="{A658356F-4DE7-47CF-9813-F9BD2E1CA853}" destId="{A7516AB6-2E1A-490A-8A93-46A21B1D024F}" srcOrd="1" destOrd="0" presId="urn:microsoft.com/office/officeart/2005/8/layout/chevron2"/>
    <dgm:cxn modelId="{6402F210-868C-4B3E-A234-3E72D2DB8B06}" type="presParOf" srcId="{523328B2-5D4D-4A6D-B5AF-948515132C8E}" destId="{C5815937-6804-4DDA-9400-C61AACA58960}" srcOrd="9" destOrd="0" presId="urn:microsoft.com/office/officeart/2005/8/layout/chevron2"/>
    <dgm:cxn modelId="{3B7AE22F-A4EE-4EEF-B7D0-B410872C57C0}" type="presParOf" srcId="{523328B2-5D4D-4A6D-B5AF-948515132C8E}" destId="{D6A5EE31-9103-4D60-B40A-B96D7EA817E0}" srcOrd="10" destOrd="0" presId="urn:microsoft.com/office/officeart/2005/8/layout/chevron2"/>
    <dgm:cxn modelId="{05432E1D-18B2-46B7-A242-D243EC156F6C}" type="presParOf" srcId="{D6A5EE31-9103-4D60-B40A-B96D7EA817E0}" destId="{A313DED8-C37B-46A4-A9DF-F5CF91F3440C}" srcOrd="0" destOrd="0" presId="urn:microsoft.com/office/officeart/2005/8/layout/chevron2"/>
    <dgm:cxn modelId="{9081D84E-95FF-4131-AFE2-C170346F90E4}" type="presParOf" srcId="{D6A5EE31-9103-4D60-B40A-B96D7EA817E0}" destId="{0FFBE405-819D-45C3-9FA1-D27D09C7ABA9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330EB-0619-4C68-9D82-8316099BAFAD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8B66E-0CC0-445F-A13B-70B2E4B60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4C8C40-1571-46F4-9D98-1AB43ED1D286}" type="slidenum">
              <a:rPr lang="en-US"/>
              <a:pPr>
                <a:defRPr/>
              </a:pPr>
              <a:t>2</a:t>
            </a:fld>
            <a:endParaRPr lang="th-TH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49775" cy="3413125"/>
          </a:xfrm>
          <a:ln w="12700" cap="flat">
            <a:solidFill>
              <a:schemeClr val="tx1"/>
            </a:solidFill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noFill/>
          <a:ln w="9525"/>
        </p:spPr>
        <p:txBody>
          <a:bodyPr lIns="88694" tIns="42817" rIns="88694" bIns="42817"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How Would I Recognize Good Care for People with Chronic Illness?</a:t>
            </a:r>
            <a:endParaRPr lang="en-US" b="1" i="1" dirty="0" smtClean="0">
              <a:solidFill>
                <a:schemeClr val="accent4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Assessment of self-management skills and confidence   as well as clinical status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 Tailoring of evidence-based clinical management by stepped protocol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 Collaborative  problem definition ,goal-setting and problem-solving    resulting in a shared care plan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 Active, sustained follow-up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Community integration and support</a:t>
            </a:r>
          </a:p>
          <a:p>
            <a:pPr>
              <a:defRPr/>
            </a:pPr>
            <a:r>
              <a:rPr lang="th-TH" dirty="0" smtClean="0"/>
              <a:t>การมากกว่า การรักษาทางการแพทย์( </a:t>
            </a:r>
            <a:r>
              <a:rPr lang="en-US" dirty="0" smtClean="0"/>
              <a:t>Biomedical intervention) </a:t>
            </a:r>
            <a:r>
              <a:rPr lang="th-TH" dirty="0" smtClean="0"/>
              <a:t>อย่างใดอย่างหนึ่ง ที่ใดที่หนึ่ง หรือระยะเวลาใดเวลาหนึ่ง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4" name="ตัวยึดหัวกระดาษ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02.2.2 CCM PL.ppt</a:t>
            </a: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3- Intro to ICIC Model</a:t>
            </a: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5C9F19-B5A5-4FFD-AA4C-35F06F2E5A3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1100" b="1" dirty="0" err="1" smtClean="0">
                <a:latin typeface="Angsana New" pitchFamily="18" charset="-34"/>
              </a:rPr>
              <a:t>การวินิจฉัยโดยใช้โรคเป็นศูนย์กลาง</a:t>
            </a:r>
            <a:r>
              <a:rPr lang="en-US" sz="1100" b="1" dirty="0" smtClean="0">
                <a:latin typeface="Angsana New" pitchFamily="18" charset="-34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</a:rPr>
              <a:t>The disease-</a:t>
            </a:r>
            <a:r>
              <a:rPr lang="en-US" b="1" dirty="0" err="1" smtClean="0">
                <a:solidFill>
                  <a:srgbClr val="FF0000"/>
                </a:solidFill>
                <a:latin typeface="Angsana New" pitchFamily="18" charset="-34"/>
              </a:rPr>
              <a:t>centred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</a:rPr>
              <a:t> diagnosis)</a:t>
            </a:r>
            <a:br>
              <a:rPr lang="en-US" b="1" dirty="0" smtClean="0">
                <a:solidFill>
                  <a:srgbClr val="FF0000"/>
                </a:solidFill>
                <a:latin typeface="Angsana New" pitchFamily="18" charset="-34"/>
              </a:rPr>
            </a:br>
            <a:r>
              <a:rPr lang="en-US" b="1" dirty="0" err="1" smtClean="0">
                <a:latin typeface="Angsana New" pitchFamily="18" charset="-34"/>
              </a:rPr>
              <a:t>เป็นการใช้</a:t>
            </a:r>
            <a:r>
              <a:rPr lang="en-US" b="1" dirty="0" smtClean="0">
                <a:latin typeface="Angsana New" pitchFamily="18" charset="-34"/>
              </a:rPr>
              <a:t> </a:t>
            </a:r>
            <a:r>
              <a:rPr lang="en-US" b="1" dirty="0" err="1" smtClean="0">
                <a:latin typeface="Angsana New" pitchFamily="18" charset="-34"/>
              </a:rPr>
              <a:t>ประวัติ</a:t>
            </a:r>
            <a:r>
              <a:rPr lang="en-US" b="1" dirty="0" smtClean="0">
                <a:latin typeface="Angsana New" pitchFamily="18" charset="-34"/>
              </a:rPr>
              <a:t> </a:t>
            </a:r>
            <a:r>
              <a:rPr lang="en-US" b="1" dirty="0" err="1" smtClean="0">
                <a:latin typeface="Angsana New" pitchFamily="18" charset="-34"/>
              </a:rPr>
              <a:t>การวจร่างกายและการสืบค้นทางห้องปฏิบัติการ</a:t>
            </a:r>
            <a:r>
              <a:rPr lang="en-US" b="1" dirty="0" smtClean="0">
                <a:latin typeface="Angsana New" pitchFamily="18" charset="-34"/>
              </a:rPr>
              <a:t> </a:t>
            </a:r>
            <a:r>
              <a:rPr lang="en-US" b="1" dirty="0" err="1" smtClean="0">
                <a:latin typeface="Angsana New" pitchFamily="18" charset="-34"/>
              </a:rPr>
              <a:t>เพื่อการวินิจฉัยและรักษาโรค</a:t>
            </a:r>
            <a:r>
              <a:rPr lang="en-US" b="1" dirty="0" smtClean="0">
                <a:latin typeface="Angsana New" pitchFamily="18" charset="-34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latin typeface="Angsana New" pitchFamily="18" charset="-34"/>
              </a:rPr>
              <a:t>        </a:t>
            </a:r>
            <a:r>
              <a:rPr lang="en-US" b="1" dirty="0" err="1" smtClean="0">
                <a:latin typeface="Angsana New" pitchFamily="18" charset="-34"/>
              </a:rPr>
              <a:t>วิธีนี้เป็นแบบอย่างที่ใช้ในการดูแลผู้ป่วยที่รักษาในโรงพยาบาล</a:t>
            </a:r>
            <a:r>
              <a:rPr lang="en-US" b="1" dirty="0" smtClean="0">
                <a:latin typeface="Angsana New" pitchFamily="18" charset="-34"/>
              </a:rPr>
              <a:t>  (Hospital-based medicine) 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latin typeface="Angsana New" pitchFamily="18" charset="-34"/>
              </a:rPr>
              <a:t>         </a:t>
            </a:r>
            <a:r>
              <a:rPr lang="en-US" b="1" dirty="0" err="1" smtClean="0">
                <a:latin typeface="Angsana New" pitchFamily="18" charset="-34"/>
              </a:rPr>
              <a:t>ซึ่งส่วนใหญ่จะเน้นพยาธิสภาพ</a:t>
            </a:r>
            <a:endParaRPr lang="en-US" b="1" dirty="0" smtClean="0">
              <a:latin typeface="Angsana New" pitchFamily="18" charset="-34"/>
            </a:endParaRPr>
          </a:p>
          <a:p>
            <a:pPr>
              <a:lnSpc>
                <a:spcPct val="120000"/>
              </a:lnSpc>
            </a:pPr>
            <a:r>
              <a:rPr lang="en-US" b="1" dirty="0" err="1" smtClean="0">
                <a:latin typeface="Angsana New" pitchFamily="18" charset="-34"/>
              </a:rPr>
              <a:t>การวินิจฉัยโดยใช้ผู้ป่วยเป็นศูนย์กลาง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</a:rPr>
              <a:t> ( The patient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</a:rPr>
              <a:t>-</a:t>
            </a:r>
            <a:r>
              <a:rPr lang="en-US" b="1" dirty="0" err="1" smtClean="0">
                <a:solidFill>
                  <a:srgbClr val="FF0000"/>
                </a:solidFill>
                <a:latin typeface="Angsana New" pitchFamily="18" charset="-34"/>
              </a:rPr>
              <a:t>centred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</a:rPr>
              <a:t>  diagnosis</a:t>
            </a:r>
          </a:p>
          <a:p>
            <a:pPr>
              <a:lnSpc>
                <a:spcPct val="120000"/>
              </a:lnSpc>
            </a:pPr>
            <a:r>
              <a:rPr lang="en-US" b="1" dirty="0" err="1" smtClean="0">
                <a:latin typeface="Angsana New" pitchFamily="18" charset="-34"/>
              </a:rPr>
              <a:t>การดูแลโดยใช้ผู้ป่วยเป็นศูนย์กลาง</a:t>
            </a:r>
            <a:r>
              <a:rPr lang="en-US" b="1" dirty="0" smtClean="0">
                <a:latin typeface="Angsana New" pitchFamily="18" charset="-34"/>
              </a:rPr>
              <a:t> </a:t>
            </a:r>
            <a:r>
              <a:rPr lang="en-US" b="1" dirty="0" err="1" smtClean="0">
                <a:latin typeface="Angsana New" pitchFamily="18" charset="-34"/>
              </a:rPr>
              <a:t>นอกจากจะวินิจฉัยโรค</a:t>
            </a:r>
            <a:r>
              <a:rPr lang="en-US" b="1" dirty="0" smtClean="0">
                <a:latin typeface="Angsana New" pitchFamily="18" charset="-34"/>
              </a:rPr>
              <a:t> </a:t>
            </a:r>
            <a:r>
              <a:rPr lang="en-US" b="1" dirty="0" err="1" smtClean="0">
                <a:latin typeface="Angsana New" pitchFamily="18" charset="-34"/>
              </a:rPr>
              <a:t>ยังนำเอาประวัติทางจิตวิทยาสังคมของผู้ป่วย</a:t>
            </a:r>
            <a:r>
              <a:rPr lang="en-US" b="1" dirty="0" smtClean="0">
                <a:latin typeface="Angsana New" pitchFamily="18" charset="-34"/>
              </a:rPr>
              <a:t> </a:t>
            </a:r>
            <a:r>
              <a:rPr lang="en-US" b="1" dirty="0" err="1" smtClean="0">
                <a:latin typeface="Angsana New" pitchFamily="18" charset="-34"/>
              </a:rPr>
              <a:t>มาช่วยในการวินิจฉัยด้วย</a:t>
            </a:r>
            <a:r>
              <a:rPr lang="en-US" b="1" dirty="0" smtClean="0">
                <a:latin typeface="Angsana New" pitchFamily="18" charset="-34"/>
              </a:rPr>
              <a:t> </a:t>
            </a:r>
            <a:r>
              <a:rPr lang="en-US" b="1" dirty="0" err="1" smtClean="0">
                <a:latin typeface="Angsana New" pitchFamily="18" charset="-34"/>
              </a:rPr>
              <a:t>โดยให้ความสำคัญในด้านความรู้สึก</a:t>
            </a:r>
            <a:r>
              <a:rPr lang="en-US" b="1" dirty="0" smtClean="0">
                <a:latin typeface="Angsana New" pitchFamily="18" charset="-34"/>
              </a:rPr>
              <a:t> </a:t>
            </a:r>
            <a:r>
              <a:rPr lang="en-US" b="1" dirty="0" err="1" smtClean="0">
                <a:latin typeface="Angsana New" pitchFamily="18" charset="-34"/>
              </a:rPr>
              <a:t>ความกลัวหรือความต่อความเจ็บป่วย</a:t>
            </a:r>
            <a:r>
              <a:rPr lang="en-US" b="1" dirty="0" smtClean="0">
                <a:latin typeface="Angsana New" pitchFamily="18" charset="-34"/>
              </a:rPr>
              <a:t>  </a:t>
            </a:r>
            <a:r>
              <a:rPr lang="en-US" b="1" dirty="0" err="1" smtClean="0">
                <a:latin typeface="Angsana New" pitchFamily="18" charset="-34"/>
              </a:rPr>
              <a:t>ความคาดหวังที่จะได้รับหรือความต้องการของผู้ป่วย</a:t>
            </a:r>
            <a:r>
              <a:rPr lang="en-US" b="1" dirty="0" smtClean="0">
                <a:latin typeface="Angsana New" pitchFamily="18" charset="-34"/>
              </a:rPr>
              <a:t> </a:t>
            </a:r>
            <a:r>
              <a:rPr lang="en-US" b="1" dirty="0" err="1" smtClean="0">
                <a:latin typeface="Angsana New" pitchFamily="18" charset="-34"/>
              </a:rPr>
              <a:t>อิทธิพลของครอบครัว</a:t>
            </a:r>
            <a:r>
              <a:rPr lang="en-US" b="1" dirty="0" smtClean="0">
                <a:latin typeface="Angsana New" pitchFamily="18" charset="-34"/>
              </a:rPr>
              <a:t> </a:t>
            </a:r>
            <a:r>
              <a:rPr lang="en-US" b="1" dirty="0" err="1" smtClean="0">
                <a:latin typeface="Angsana New" pitchFamily="18" charset="-34"/>
              </a:rPr>
              <a:t>ปฏิกริยาทางอารมณต่อความเจ็บป่วย</a:t>
            </a:r>
            <a:r>
              <a:rPr lang="en-US" b="1" dirty="0" smtClean="0">
                <a:latin typeface="Angsana New" pitchFamily="18" charset="-34"/>
              </a:rPr>
              <a:t> </a:t>
            </a:r>
            <a:r>
              <a:rPr lang="en-US" b="1" dirty="0" err="1" smtClean="0">
                <a:latin typeface="Angsana New" pitchFamily="18" charset="-34"/>
              </a:rPr>
              <a:t>ผลของความเจ็บป่วยต่อญาติ</a:t>
            </a:r>
            <a:r>
              <a:rPr lang="en-US" b="1" dirty="0" smtClean="0">
                <a:latin typeface="Angsana New" pitchFamily="18" charset="-34"/>
              </a:rPr>
              <a:t> </a:t>
            </a:r>
            <a:r>
              <a:rPr lang="en-US" b="1" dirty="0" err="1" smtClean="0">
                <a:latin typeface="Angsana New" pitchFamily="18" charset="-34"/>
              </a:rPr>
              <a:t>งานและการพักผ่อน</a:t>
            </a:r>
            <a:r>
              <a:rPr lang="en-US" b="1" dirty="0" smtClean="0">
                <a:latin typeface="Angsana New" pitchFamily="18" charset="-34"/>
              </a:rPr>
              <a:t> </a:t>
            </a:r>
            <a:r>
              <a:rPr lang="en-US" b="1" dirty="0" err="1" smtClean="0">
                <a:latin typeface="Angsana New" pitchFamily="18" charset="-34"/>
              </a:rPr>
              <a:t>วิถีการดำเนินชีวิต</a:t>
            </a:r>
            <a:r>
              <a:rPr lang="en-US" b="1" dirty="0" smtClean="0">
                <a:latin typeface="Angsana New" pitchFamily="18" charset="-34"/>
              </a:rPr>
              <a:t> </a:t>
            </a:r>
            <a:r>
              <a:rPr lang="en-US" b="1" dirty="0" err="1" smtClean="0">
                <a:latin typeface="Angsana New" pitchFamily="18" charset="-34"/>
              </a:rPr>
              <a:t>สิ่งแวดล้อม</a:t>
            </a:r>
            <a:r>
              <a:rPr lang="en-US" b="1" dirty="0" smtClean="0">
                <a:latin typeface="Angsana New" pitchFamily="18" charset="-34"/>
              </a:rPr>
              <a:t> </a:t>
            </a:r>
            <a:r>
              <a:rPr lang="en-US" b="1" dirty="0" err="1" smtClean="0">
                <a:latin typeface="Angsana New" pitchFamily="18" charset="-34"/>
              </a:rPr>
              <a:t>เป็นต้น</a:t>
            </a:r>
            <a:endParaRPr lang="en-US" b="1" dirty="0" smtClean="0">
              <a:latin typeface="Angsana New" pitchFamily="18" charset="-34"/>
            </a:endParaRPr>
          </a:p>
          <a:p>
            <a:pPr>
              <a:lnSpc>
                <a:spcPct val="120000"/>
              </a:lnSpc>
            </a:pPr>
            <a:endParaRPr lang="th-TH" dirty="0" smtClean="0"/>
          </a:p>
        </p:txBody>
      </p:sp>
      <p:sp>
        <p:nvSpPr>
          <p:cNvPr id="4" name="ตัวยึดหัวกระดาษ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02.2.2 CCM PL.ppt</a:t>
            </a: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3- Intro to ICIC Model</a:t>
            </a: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8A0313-01E8-4D99-93AA-EFD47899EDA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B66E-0CC0-445F-A13B-70B2E4B60CA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Patient-Centered Care  ,Patient- and Family-Centered Care</a:t>
            </a:r>
          </a:p>
          <a:p>
            <a:r>
              <a:rPr lang="en-US" smtClean="0"/>
              <a:t>What supports pt-and family-centered care</a:t>
            </a:r>
          </a:p>
          <a:p>
            <a:r>
              <a:rPr lang="en-US" smtClean="0"/>
              <a:t>– Listening to patients/families wants and needs</a:t>
            </a:r>
          </a:p>
          <a:p>
            <a:r>
              <a:rPr lang="en-US" smtClean="0"/>
              <a:t>– Linguistic competency (Health Literacy)</a:t>
            </a:r>
          </a:p>
          <a:p>
            <a:r>
              <a:rPr lang="en-US" smtClean="0"/>
              <a:t>– Supportive technology</a:t>
            </a:r>
          </a:p>
          <a:p>
            <a:r>
              <a:rPr lang="en-US" smtClean="0"/>
              <a:t>• Assessment survey results</a:t>
            </a:r>
          </a:p>
          <a:p>
            <a:r>
              <a:rPr lang="en-US" smtClean="0"/>
              <a:t>• Tools</a:t>
            </a:r>
            <a:endParaRPr lang="th-TH" smtClean="0"/>
          </a:p>
          <a:p>
            <a:r>
              <a:rPr lang="en-US" smtClean="0"/>
              <a:t> </a:t>
            </a:r>
            <a:endParaRPr lang="th-TH" smtClean="0"/>
          </a:p>
        </p:txBody>
      </p:sp>
      <p:sp>
        <p:nvSpPr>
          <p:cNvPr id="4" name="ตัวยึดหัวกระดาษ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02.2.2 CCM PL.ppt</a:t>
            </a: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3- Intro to ICIC Model</a:t>
            </a: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8A0708-D58F-42CD-AFBF-3090E9E4AE6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041DA4-573E-4B25-9536-048E78216D3C}" type="slidenum">
              <a:rPr lang="en-US"/>
              <a:pPr>
                <a:defRPr/>
              </a:pPr>
              <a:t>53</a:t>
            </a:fld>
            <a:endParaRPr lang="th-TH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958948-F505-4379-917D-A3FE1763C761}" type="slidenum">
              <a:rPr lang="en-US"/>
              <a:pPr>
                <a:defRPr/>
              </a:pPr>
              <a:t>54</a:t>
            </a:fld>
            <a:endParaRPr lang="th-TH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9FFA97-A933-4A47-B6B1-50F4AD1EA21E}" type="slidenum">
              <a:rPr lang="en-US"/>
              <a:pPr>
                <a:defRPr/>
              </a:pPr>
              <a:t>55</a:t>
            </a:fld>
            <a:endParaRPr lang="th-TH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2A16B-AA0E-4273-B372-A3C32F34E7E5}" type="slidenum">
              <a:rPr lang="en-US"/>
              <a:pPr>
                <a:defRPr/>
              </a:pPr>
              <a:t>56</a:t>
            </a:fld>
            <a:endParaRPr lang="th-TH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dirty="0" smtClean="0"/>
              <a:t>Strategies and methods in health promotion.</a:t>
            </a:r>
            <a:endParaRPr lang="th-TH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US" dirty="0" smtClean="0"/>
              <a:t>Department of Health use Bangkok Charter</a:t>
            </a:r>
            <a:r>
              <a:rPr lang="en-GB" dirty="0" smtClean="0">
                <a:solidFill>
                  <a:srgbClr val="FF3300"/>
                </a:solidFill>
              </a:rPr>
              <a:t> </a:t>
            </a:r>
            <a:r>
              <a:rPr lang="en-GB" sz="2000" u="sng" dirty="0" smtClean="0"/>
              <a:t>enabling people to increase control over and to improve their health.</a:t>
            </a:r>
            <a:r>
              <a:rPr lang="en-GB" sz="2000" b="1" dirty="0" smtClean="0"/>
              <a:t>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dirty="0" smtClean="0"/>
              <a:t>–  intended to encourage coordinated action to ensure health, economic and social policies </a:t>
            </a:r>
            <a:r>
              <a:rPr lang="en-GB" b="1" dirty="0" smtClean="0"/>
              <a:t>that fostered great equity</a:t>
            </a:r>
            <a:r>
              <a:rPr lang="en-GB" dirty="0" smtClean="0"/>
              <a:t> through legislative, fiscal; taxation and organisational change. 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en-GB" dirty="0" smtClean="0"/>
              <a:t>- aimed at developing a socio-ecological approach to health improvement. 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en-GB" dirty="0" smtClean="0"/>
              <a:t>-promoted participatory community development processes, aimed at encouraging communities to take ownership and control their own health and its determinants.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en-GB" dirty="0" smtClean="0"/>
              <a:t>- focussed attention on enabling individuals to exercise control and make healthful choices</a:t>
            </a: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en-GB" b="1" dirty="0" smtClean="0">
                <a:solidFill>
                  <a:srgbClr val="FF3300"/>
                </a:solidFill>
              </a:rPr>
              <a:t>- </a:t>
            </a:r>
            <a:r>
              <a:rPr lang="en-GB" dirty="0" smtClean="0"/>
              <a:t> challenged the health sector to move beyond curative service provision.</a:t>
            </a:r>
            <a:endParaRPr lang="en-US" dirty="0" smtClean="0"/>
          </a:p>
          <a:p>
            <a:pPr marL="228600" indent="-228600" eaLnBrk="1" hangingPunct="1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DA74F-7E5C-49CE-8F7B-DB7018D6E109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B66E-0CC0-445F-A13B-70B2E4B60CA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algn="ctr"/>
            <a:r>
              <a:rPr lang="th-TH" b="1" smtClean="0">
                <a:latin typeface="Tahoma" pitchFamily="34" charset="0"/>
              </a:rPr>
              <a:t>ผู้ป่วยตื่น รู้                       </a:t>
            </a:r>
            <a:r>
              <a:rPr lang="th-TH" b="1" smtClean="0">
                <a:latin typeface="Arial" charset="0"/>
              </a:rPr>
              <a:t>ทีมงาน พร้อม รุก</a:t>
            </a:r>
            <a:endParaRPr lang="en-GB" b="1" smtClean="0">
              <a:latin typeface="Arial" charset="0"/>
            </a:endParaRPr>
          </a:p>
          <a:p>
            <a:pPr algn="ctr"/>
            <a:r>
              <a:rPr lang="th-TH" b="1" smtClean="0">
                <a:latin typeface="Tahoma" pitchFamily="34" charset="0"/>
              </a:rPr>
              <a:t>      </a:t>
            </a:r>
            <a:endParaRPr lang="en-GB" b="1" smtClean="0">
              <a:latin typeface="Tahoma" pitchFamily="34" charset="0"/>
            </a:endParaRPr>
          </a:p>
          <a:p>
            <a:endParaRPr lang="th-TH" smtClean="0"/>
          </a:p>
        </p:txBody>
      </p:sp>
      <p:sp>
        <p:nvSpPr>
          <p:cNvPr id="4" name="ตัวยึดหัวกระดาษ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02.2.2 CCM PL.ppt</a:t>
            </a: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3- Intro to ICIC Model</a:t>
            </a: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DEFEDE-AF51-4049-B23C-457698DF22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284400-537E-4DA9-959A-2F422028BF4B}" type="slidenum">
              <a:rPr lang="en-US"/>
              <a:pPr>
                <a:defRPr/>
              </a:pPr>
              <a:t>7</a:t>
            </a:fld>
            <a:endParaRPr lang="th-TH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To maximally improve outcomes, we need a different kind of patient. “Informed” means the patient has sufficient information to become a wise decision-maker related to their illness. Patients also need to be “activated” by understanding the importance of their role in managing the illness.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F37C40-32EE-493B-9A52-0DF790982F6A}" type="slidenum">
              <a:rPr lang="en-US"/>
              <a:pPr>
                <a:defRPr/>
              </a:pPr>
              <a:t>8</a:t>
            </a:fld>
            <a:endParaRPr lang="th-TH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The other side of the productive interaction is a practice team that is organized, trained, and equipped to conduct productive interactions.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81AF0-40AC-4A6A-8D96-3BE4AD4304AD}" type="slidenum">
              <a:rPr lang="en-US"/>
              <a:pPr>
                <a:defRPr/>
              </a:pPr>
              <a:t>9</a:t>
            </a:fld>
            <a:endParaRPr lang="th-TH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noFill/>
          <a:ln w="9525"/>
        </p:spPr>
        <p:txBody>
          <a:bodyPr lIns="92050" tIns="44438" rIns="92050" bIns="44438"/>
          <a:lstStyle/>
          <a:p>
            <a:pPr>
              <a:spcBef>
                <a:spcPct val="0"/>
              </a:spcBef>
            </a:pPr>
            <a:r>
              <a:rPr lang="en-US" dirty="0" smtClean="0"/>
              <a:t>The overarching definition of a productive interaction is one that assures that patient needs for evidence-based clinical and behavioral care information and support to become better self-managers, and monitoring over time are met.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9CEF9E-FEF0-451B-86A3-EC1CDFC9F858}" type="slidenum">
              <a:rPr lang="en-US" smtClean="0">
                <a:cs typeface="Angsana New" pitchFamily="18" charset="-34"/>
              </a:rPr>
              <a:pPr>
                <a:defRPr/>
              </a:pPr>
              <a:t>10</a:t>
            </a:fld>
            <a:endParaRPr lang="th-TH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Delivery System Design + Reorient health services</a:t>
            </a:r>
          </a:p>
          <a:p>
            <a:endParaRPr lang="en-US" dirty="0" smtClean="0"/>
          </a:p>
          <a:p>
            <a:r>
              <a:rPr lang="en-US" dirty="0" smtClean="0"/>
              <a:t>Self Management support + Develop personal skills</a:t>
            </a:r>
          </a:p>
          <a:p>
            <a:endParaRPr lang="th-TH" dirty="0" smtClean="0"/>
          </a:p>
        </p:txBody>
      </p:sp>
      <p:sp>
        <p:nvSpPr>
          <p:cNvPr id="4" name="ตัวยึดหัวกระดาษ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02.2.2 CCM PL.ppt</a:t>
            </a: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3- Intro to ICIC Model</a:t>
            </a: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7A8F1C-C5EF-4046-85F7-45436EA68E9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h-TH" smtClean="0"/>
          </a:p>
        </p:txBody>
      </p:sp>
      <p:sp>
        <p:nvSpPr>
          <p:cNvPr id="4" name="ตัวยึดหัวกระดาษ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02.2.2 CCM PL.ppt</a:t>
            </a: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3- Intro to ICIC Model</a:t>
            </a: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1805C0-3853-40CE-ACA0-A0BA6493C25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20/02/56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20/02/56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20/02/56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20/02/56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20/02/56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20/02/56</a:t>
            </a:fld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20/02/56</a:t>
            </a:fld>
            <a:endParaRPr lang="th-TH" dirty="0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20/02/56</a:t>
            </a:fld>
            <a:endParaRPr lang="th-TH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20/02/56</a:t>
            </a:fld>
            <a:endParaRPr lang="th-TH" dirty="0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20/02/56</a:t>
            </a:fld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20/02/56</a:t>
            </a:fld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pPr/>
              <a:t>20/02/56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28662" y="1744661"/>
            <a:ext cx="7772400" cy="1470025"/>
          </a:xfrm>
          <a:solidFill>
            <a:schemeClr val="accent4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5400" b="1" dirty="0" smtClean="0"/>
              <a:t>คลินิก </a:t>
            </a:r>
            <a:r>
              <a:rPr lang="en-US" sz="5400" b="1" dirty="0" smtClean="0"/>
              <a:t>NCD</a:t>
            </a:r>
            <a:r>
              <a:rPr lang="th-TH" sz="5400" b="1" dirty="0" smtClean="0"/>
              <a:t> คุณภาพ</a:t>
            </a:r>
            <a:endParaRPr lang="th-TH" sz="5400" dirty="0"/>
          </a:p>
        </p:txBody>
      </p:sp>
      <p:sp>
        <p:nvSpPr>
          <p:cNvPr id="4" name="ชื่อเรื่องรอง 3"/>
          <p:cNvSpPr txBox="1">
            <a:spLocks noGrp="1"/>
          </p:cNvSpPr>
          <p:nvPr>
            <p:ph type="subTitle" idx="1"/>
          </p:nvPr>
        </p:nvSpPr>
        <p:spPr>
          <a:xfrm>
            <a:off x="2214563" y="4714875"/>
            <a:ext cx="6400800" cy="10402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th-TH" sz="2800" b="1" dirty="0">
                <a:solidFill>
                  <a:schemeClr val="tx1"/>
                </a:solidFill>
                <a:latin typeface="+mn-lt"/>
                <a:cs typeface="+mn-cs"/>
              </a:rPr>
              <a:t>พญ. จุรีพร  คงประเสริฐ </a:t>
            </a:r>
          </a:p>
          <a:p>
            <a:pPr algn="r">
              <a:defRPr/>
            </a:pPr>
            <a:r>
              <a:rPr lang="th-TH" sz="2800" b="1" dirty="0">
                <a:solidFill>
                  <a:schemeClr val="tx1"/>
                </a:solidFill>
                <a:latin typeface="+mn-lt"/>
                <a:cs typeface="+mn-cs"/>
              </a:rPr>
              <a:t>สำนักโรคไม่ติดต่อ  กรมควบคุมโรค</a:t>
            </a:r>
            <a:endParaRPr lang="en-US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886200" cy="1139825"/>
          </a:xfrm>
          <a:solidFill>
            <a:srgbClr val="FFFF99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b="1" dirty="0" smtClean="0">
                <a:solidFill>
                  <a:srgbClr val="FF0000"/>
                </a:solidFill>
                <a:cs typeface="TH SarabunPSK" pitchFamily="34" charset="-34"/>
              </a:rPr>
              <a:t>System Changes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93875"/>
            <a:ext cx="4267200" cy="4530725"/>
          </a:xfrm>
          <a:solidFill>
            <a:srgbClr val="FFFFCC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2000" b="1" dirty="0" smtClean="0">
                <a:solidFill>
                  <a:schemeClr val="accent4">
                    <a:lumMod val="25000"/>
                  </a:schemeClr>
                </a:solidFill>
                <a:latin typeface="+mj-lt"/>
                <a:cs typeface="TH SarabunPSK" pitchFamily="34" charset="-34"/>
              </a:rPr>
              <a:t>Proactive systematic care</a:t>
            </a:r>
          </a:p>
          <a:p>
            <a:pPr eaLnBrk="1" hangingPunct="1">
              <a:defRPr/>
            </a:pPr>
            <a:r>
              <a:rPr lang="en-AU" sz="2000" b="1" dirty="0" smtClean="0">
                <a:solidFill>
                  <a:schemeClr val="accent4">
                    <a:lumMod val="25000"/>
                  </a:schemeClr>
                </a:solidFill>
                <a:latin typeface="+mj-lt"/>
                <a:cs typeface="TH SarabunPSK" pitchFamily="34" charset="-34"/>
              </a:rPr>
              <a:t>Appropriately trained health professionals </a:t>
            </a:r>
          </a:p>
          <a:p>
            <a:pPr eaLnBrk="1" hangingPunct="1">
              <a:defRPr/>
            </a:pPr>
            <a:r>
              <a:rPr lang="en-AU" sz="2000" b="1" dirty="0" smtClean="0">
                <a:solidFill>
                  <a:schemeClr val="accent4">
                    <a:lumMod val="25000"/>
                  </a:schemeClr>
                </a:solidFill>
                <a:latin typeface="+mj-lt"/>
                <a:cs typeface="TH SarabunPSK" pitchFamily="34" charset="-34"/>
              </a:rPr>
              <a:t>Readily accessible accurate information and support </a:t>
            </a:r>
          </a:p>
          <a:p>
            <a:pPr eaLnBrk="1" hangingPunct="1">
              <a:defRPr/>
            </a:pPr>
            <a:r>
              <a:rPr lang="en-AU" sz="2000" b="1" dirty="0" smtClean="0">
                <a:solidFill>
                  <a:schemeClr val="accent4">
                    <a:lumMod val="25000"/>
                  </a:schemeClr>
                </a:solidFill>
                <a:latin typeface="+mj-lt"/>
                <a:cs typeface="TH SarabunPSK" pitchFamily="34" charset="-34"/>
              </a:rPr>
              <a:t>Person-centred health care</a:t>
            </a:r>
          </a:p>
          <a:p>
            <a:pPr eaLnBrk="1" hangingPunct="1">
              <a:defRPr/>
            </a:pPr>
            <a:r>
              <a:rPr lang="en-AU" sz="2000" b="1" dirty="0" smtClean="0">
                <a:solidFill>
                  <a:schemeClr val="accent4">
                    <a:lumMod val="25000"/>
                  </a:schemeClr>
                </a:solidFill>
                <a:latin typeface="+mj-lt"/>
                <a:cs typeface="TH SarabunPSK" pitchFamily="34" charset="-34"/>
              </a:rPr>
              <a:t>Increased community awareness  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0" y="304800"/>
            <a:ext cx="4114800" cy="1143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AU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TH SarabunPSK" pitchFamily="34" charset="-34"/>
              </a:rPr>
              <a:t>Key areas for change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0" y="1828800"/>
            <a:ext cx="4191000" cy="4495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AU" sz="2400" b="1" kern="0" dirty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8AE8"/>
                  </a:outerShdw>
                </a:effectLst>
                <a:latin typeface="+mj-lt"/>
                <a:cs typeface="TH SarabunPSK" pitchFamily="34" charset="-34"/>
              </a:rPr>
              <a:t>Delivery system design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AU" sz="2400" b="1" kern="0" dirty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8AE8"/>
                  </a:outerShdw>
                </a:effectLst>
                <a:latin typeface="+mj-lt"/>
                <a:cs typeface="TH SarabunPSK" pitchFamily="34" charset="-34"/>
              </a:rPr>
              <a:t>Decision support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AU" sz="2400" b="1" kern="0" dirty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8AE8"/>
                  </a:outerShdw>
                </a:effectLst>
                <a:latin typeface="+mj-lt"/>
                <a:cs typeface="TH SarabunPSK" pitchFamily="34" charset="-34"/>
              </a:rPr>
              <a:t>Clinical information system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AU" sz="2400" b="1" kern="0" dirty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8AE8"/>
                  </a:outerShdw>
                </a:effectLst>
                <a:latin typeface="+mj-lt"/>
                <a:cs typeface="TH SarabunPSK" pitchFamily="34" charset="-34"/>
              </a:rPr>
              <a:t>Self-management support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en-AU" sz="2400" b="1" kern="0" dirty="0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8AE8"/>
                </a:outerShdw>
              </a:effectLst>
              <a:latin typeface="+mj-lt"/>
              <a:cs typeface="TH SarabunPSK" pitchFamily="34" charset="-34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en-AU" sz="2400" b="1" kern="0" dirty="0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8AE8"/>
                </a:outerShdw>
              </a:effectLst>
              <a:latin typeface="+mj-lt"/>
              <a:cs typeface="TH SarabunPSK" pitchFamily="34" charset="-34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en-AU" sz="2400" b="1" kern="0" dirty="0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8AE8"/>
                </a:outerShdw>
              </a:effectLst>
              <a:latin typeface="+mj-lt"/>
              <a:cs typeface="TH SarabunPSK" pitchFamily="34" charset="-34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en-AU" sz="2400" b="1" kern="0" dirty="0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8AE8"/>
                </a:outerShdw>
              </a:effectLst>
              <a:latin typeface="+mj-lt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472363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/>
              <a:t>The Expanded Chronic Care Model</a:t>
            </a:r>
            <a:br>
              <a:rPr lang="en-US" sz="3200" b="1" dirty="0" smtClean="0"/>
            </a:br>
            <a:r>
              <a:rPr lang="en-US" sz="3100" b="1" dirty="0" smtClean="0"/>
              <a:t>(Victoria Barr et al,2002)</a:t>
            </a:r>
          </a:p>
        </p:txBody>
      </p:sp>
      <p:pic>
        <p:nvPicPr>
          <p:cNvPr id="83971" name="Picture 3" descr="expanded_c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68400"/>
            <a:ext cx="91440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0963"/>
            <a:ext cx="9144000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57752" y="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2002</a:t>
            </a:r>
            <a:endParaRPr lang="en-US" sz="1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883279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28662" y="1744661"/>
            <a:ext cx="7772400" cy="1470025"/>
          </a:xfrm>
          <a:solidFill>
            <a:schemeClr val="accent4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5400" b="1" dirty="0" smtClean="0"/>
              <a:t>คลินิก </a:t>
            </a:r>
            <a:r>
              <a:rPr lang="en-US" sz="5400" b="1" dirty="0" smtClean="0"/>
              <a:t>NCD</a:t>
            </a:r>
            <a:r>
              <a:rPr lang="th-TH" sz="5400" b="1" dirty="0" smtClean="0"/>
              <a:t> คุณภาพ</a:t>
            </a:r>
            <a:endParaRPr lang="th-TH" sz="5400" dirty="0"/>
          </a:p>
        </p:txBody>
      </p:sp>
      <p:sp>
        <p:nvSpPr>
          <p:cNvPr id="4" name="ชื่อเรื่องรอง 3"/>
          <p:cNvSpPr txBox="1">
            <a:spLocks noGrp="1"/>
          </p:cNvSpPr>
          <p:nvPr>
            <p:ph type="subTitle" idx="1"/>
          </p:nvPr>
        </p:nvSpPr>
        <p:spPr>
          <a:xfrm>
            <a:off x="2214563" y="4714875"/>
            <a:ext cx="6400800" cy="10402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th-TH" sz="2800" b="1" dirty="0">
                <a:solidFill>
                  <a:schemeClr val="tx1"/>
                </a:solidFill>
                <a:latin typeface="+mn-lt"/>
                <a:cs typeface="+mn-cs"/>
              </a:rPr>
              <a:t>พญ. จุรีพร  คงประเสริฐ </a:t>
            </a:r>
          </a:p>
          <a:p>
            <a:pPr algn="r">
              <a:defRPr/>
            </a:pPr>
            <a:r>
              <a:rPr lang="th-TH" sz="2800" b="1" dirty="0">
                <a:solidFill>
                  <a:schemeClr val="tx1"/>
                </a:solidFill>
                <a:latin typeface="+mn-lt"/>
                <a:cs typeface="+mn-cs"/>
              </a:rPr>
              <a:t>สำนักโรคไม่ติดต่อ  กรมควบคุมโรค</a:t>
            </a:r>
            <a:endParaRPr lang="en-US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27254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b="1" dirty="0" smtClean="0"/>
              <a:t>	คลินิก</a:t>
            </a:r>
            <a:r>
              <a:rPr lang="en-US" b="1" dirty="0" smtClean="0"/>
              <a:t>/</a:t>
            </a:r>
            <a:r>
              <a:rPr lang="th-TH" b="1" dirty="0" smtClean="0"/>
              <a:t>ศูนย์</a:t>
            </a:r>
            <a:r>
              <a:rPr lang="en-US" b="1" dirty="0" smtClean="0"/>
              <a:t>/</a:t>
            </a:r>
            <a:r>
              <a:rPr lang="th-TH" b="1" dirty="0" smtClean="0"/>
              <a:t>เครือข่ายของคลินิกในสถานบริการ ที่เชื่อมโยงในการ</a:t>
            </a:r>
            <a:r>
              <a:rPr lang="th-TH" b="1" dirty="0" smtClean="0">
                <a:solidFill>
                  <a:srgbClr val="FF0000"/>
                </a:solidFill>
              </a:rPr>
              <a:t>บริหารจัดการและดำเนินการทางคลินิก</a:t>
            </a:r>
            <a:r>
              <a:rPr lang="th-TH" b="1" dirty="0" smtClean="0"/>
              <a:t>ให้เกิดกระบวนการ ป้องกัน ควบคุมและดูแลจัดการโรคเรื้อรัง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571636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6000" b="1" dirty="0" smtClean="0">
                <a:solidFill>
                  <a:srgbClr val="FFFF00"/>
                </a:solidFill>
              </a:rPr>
              <a:t/>
            </a:r>
            <a:br>
              <a:rPr lang="th-TH" sz="6000" b="1" dirty="0" smtClean="0">
                <a:solidFill>
                  <a:srgbClr val="FFFF00"/>
                </a:solidFill>
              </a:rPr>
            </a:br>
            <a:r>
              <a:rPr lang="th-TH" sz="6000" b="1" dirty="0" smtClean="0">
                <a:solidFill>
                  <a:srgbClr val="FFFF00"/>
                </a:solidFill>
              </a:rPr>
              <a:t/>
            </a:r>
            <a:br>
              <a:rPr lang="th-TH" sz="6000" b="1" dirty="0" smtClean="0">
                <a:solidFill>
                  <a:srgbClr val="FFFF00"/>
                </a:solidFill>
              </a:rPr>
            </a:br>
            <a:r>
              <a:rPr lang="th-TH" sz="6000" b="1" dirty="0" smtClean="0">
                <a:solidFill>
                  <a:srgbClr val="FFFF00"/>
                </a:solidFill>
              </a:rPr>
              <a:t/>
            </a:r>
            <a:br>
              <a:rPr lang="th-TH" sz="6000" b="1" dirty="0" smtClean="0">
                <a:solidFill>
                  <a:srgbClr val="FFFF00"/>
                </a:solidFill>
              </a:rPr>
            </a:br>
            <a:r>
              <a:rPr lang="th-TH" sz="6000" b="1" dirty="0" smtClean="0">
                <a:solidFill>
                  <a:srgbClr val="FFFF00"/>
                </a:solidFill>
              </a:rPr>
              <a:t/>
            </a:r>
            <a:br>
              <a:rPr lang="th-TH" sz="6000" b="1" dirty="0" smtClean="0">
                <a:solidFill>
                  <a:srgbClr val="FFFF00"/>
                </a:solidFill>
              </a:rPr>
            </a:br>
            <a:r>
              <a:rPr lang="th-TH" sz="6000" b="1" dirty="0" smtClean="0">
                <a:solidFill>
                  <a:srgbClr val="FFFF00"/>
                </a:solidFill>
              </a:rPr>
              <a:t>ปรับกรอบแนวคิด </a:t>
            </a:r>
            <a:br>
              <a:rPr lang="th-TH" sz="6000" b="1" dirty="0" smtClean="0">
                <a:solidFill>
                  <a:srgbClr val="FFFF00"/>
                </a:solidFill>
              </a:rPr>
            </a:br>
            <a:r>
              <a:rPr lang="th-TH" sz="6000" b="1" dirty="0" smtClean="0">
                <a:solidFill>
                  <a:srgbClr val="FFFF00"/>
                </a:solidFill>
              </a:rPr>
              <a:t/>
            </a:r>
            <a:br>
              <a:rPr lang="th-TH" sz="6000" b="1" dirty="0" smtClean="0">
                <a:solidFill>
                  <a:srgbClr val="FFFF00"/>
                </a:solidFill>
              </a:rPr>
            </a:br>
            <a:r>
              <a:rPr lang="th-TH" sz="6000" b="1" dirty="0" smtClean="0">
                <a:solidFill>
                  <a:srgbClr val="FFFF00"/>
                </a:solidFill>
              </a:rPr>
              <a:t/>
            </a:r>
            <a:br>
              <a:rPr lang="th-TH" sz="6000" b="1" dirty="0" smtClean="0">
                <a:solidFill>
                  <a:srgbClr val="FFFF00"/>
                </a:solidFill>
              </a:rPr>
            </a:br>
            <a:r>
              <a:rPr lang="th-TH" sz="6000" b="1" dirty="0" smtClean="0">
                <a:solidFill>
                  <a:srgbClr val="FFFF00"/>
                </a:solidFill>
              </a:rPr>
              <a:t/>
            </a:r>
            <a:br>
              <a:rPr lang="th-TH" sz="6000" b="1" dirty="0" smtClean="0">
                <a:solidFill>
                  <a:srgbClr val="FFFF00"/>
                </a:solidFill>
              </a:rPr>
            </a:b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3108" y="3286124"/>
            <a:ext cx="482536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4000" b="1" dirty="0" smtClean="0"/>
              <a:t>การจัดการโรคเรื้อรัง</a:t>
            </a:r>
            <a:endParaRPr lang="en-US" sz="400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2000232" y="1357298"/>
            <a:ext cx="5000660" cy="4143404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2928926" y="3214686"/>
            <a:ext cx="3071834" cy="1428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00496" y="1785926"/>
            <a:ext cx="1500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ตติยภูมิ</a:t>
            </a:r>
          </a:p>
          <a:p>
            <a:r>
              <a:rPr lang="th-TH" dirty="0" smtClean="0"/>
              <a:t>ทุติยภูมิ</a:t>
            </a:r>
          </a:p>
          <a:p>
            <a:r>
              <a:rPr lang="th-TH" dirty="0" smtClean="0"/>
              <a:t>ปฐมภูมิ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86116" y="4143380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การดูแลตนเอง</a:t>
            </a:r>
          </a:p>
          <a:p>
            <a:r>
              <a:rPr lang="th-TH" dirty="0" smtClean="0"/>
              <a:t>(ตกแผนที่)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6000760" y="1357298"/>
            <a:ext cx="285752" cy="17145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86578" y="1500174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บริการโดยบุคลากรสาธารณสุข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-250065" y="3393281"/>
            <a:ext cx="39290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84613" y="1500174"/>
            <a:ext cx="615553" cy="350046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th-TH" dirty="0" smtClean="0"/>
              <a:t>ค่าใช้จ่าย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628652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/>
              <a:t>สวป/</a:t>
            </a:r>
            <a:r>
              <a:rPr lang="en-US" sz="2000" dirty="0" smtClean="0"/>
              <a:t>IMRTA ,</a:t>
            </a:r>
            <a:r>
              <a:rPr lang="th-TH" sz="2000" dirty="0" smtClean="0"/>
              <a:t>กรมการแพทย์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00100" y="1142984"/>
            <a:ext cx="4132291" cy="3929090"/>
            <a:chOff x="2000232" y="1357298"/>
            <a:chExt cx="5998487" cy="4143404"/>
          </a:xfrm>
        </p:grpSpPr>
        <p:sp>
          <p:nvSpPr>
            <p:cNvPr id="4" name="Isosceles Triangle 3"/>
            <p:cNvSpPr/>
            <p:nvPr/>
          </p:nvSpPr>
          <p:spPr>
            <a:xfrm>
              <a:off x="2000232" y="1357298"/>
              <a:ext cx="5000660" cy="4143404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" name="Minus 4"/>
            <p:cNvSpPr/>
            <p:nvPr/>
          </p:nvSpPr>
          <p:spPr>
            <a:xfrm>
              <a:off x="2928926" y="3214686"/>
              <a:ext cx="3071834" cy="14287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00497" y="1785926"/>
              <a:ext cx="1500198" cy="1071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 smtClean="0"/>
                <a:t>ตติยภูมิ</a:t>
              </a:r>
            </a:p>
            <a:p>
              <a:r>
                <a:rPr lang="th-TH" sz="2000" dirty="0" smtClean="0"/>
                <a:t>ทุติยภูมิ</a:t>
              </a:r>
            </a:p>
            <a:p>
              <a:r>
                <a:rPr lang="th-TH" sz="2000" dirty="0" smtClean="0"/>
                <a:t>ปฐมภูมิ</a:t>
              </a:r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86116" y="4143380"/>
              <a:ext cx="2643206" cy="746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 smtClean="0"/>
                <a:t>การดูแลตนเอง</a:t>
              </a:r>
            </a:p>
            <a:p>
              <a:r>
                <a:rPr lang="th-TH" sz="2000" dirty="0" smtClean="0"/>
                <a:t>(ตกแผนที่)</a:t>
              </a:r>
              <a:endParaRPr lang="en-US" sz="2000" dirty="0"/>
            </a:p>
          </p:txBody>
        </p:sp>
        <p:sp>
          <p:nvSpPr>
            <p:cNvPr id="8" name="Right Brace 7"/>
            <p:cNvSpPr/>
            <p:nvPr/>
          </p:nvSpPr>
          <p:spPr>
            <a:xfrm>
              <a:off x="6000760" y="1357298"/>
              <a:ext cx="285752" cy="171451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55646" y="1658636"/>
              <a:ext cx="1643073" cy="876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600" dirty="0" smtClean="0"/>
                <a:t>บริการโดยบุคลากรสาธารณสุข</a:t>
              </a:r>
              <a:endParaRPr lang="en-US" sz="16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85720" y="628652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/>
              <a:t>สวป/</a:t>
            </a:r>
            <a:r>
              <a:rPr lang="en-US" sz="2000" dirty="0" smtClean="0"/>
              <a:t>IMRTA ,</a:t>
            </a:r>
            <a:r>
              <a:rPr lang="th-TH" sz="2000" dirty="0" smtClean="0"/>
              <a:t>กรมการแพทย์</a:t>
            </a:r>
            <a:endParaRPr lang="en-US" sz="2000" dirty="0"/>
          </a:p>
        </p:txBody>
      </p:sp>
      <p:grpSp>
        <p:nvGrpSpPr>
          <p:cNvPr id="15" name="Group 14"/>
          <p:cNvGrpSpPr/>
          <p:nvPr/>
        </p:nvGrpSpPr>
        <p:grpSpPr>
          <a:xfrm rot="10800000">
            <a:off x="5045078" y="1214422"/>
            <a:ext cx="3444899" cy="3929090"/>
            <a:chOff x="2000232" y="1357298"/>
            <a:chExt cx="5000660" cy="4143404"/>
          </a:xfrm>
        </p:grpSpPr>
        <p:sp>
          <p:nvSpPr>
            <p:cNvPr id="16" name="Isosceles Triangle 15"/>
            <p:cNvSpPr/>
            <p:nvPr/>
          </p:nvSpPr>
          <p:spPr>
            <a:xfrm>
              <a:off x="2000232" y="1357298"/>
              <a:ext cx="5000660" cy="4143404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" name="Minus 16"/>
            <p:cNvSpPr/>
            <p:nvPr/>
          </p:nvSpPr>
          <p:spPr>
            <a:xfrm>
              <a:off x="2710003" y="3617337"/>
              <a:ext cx="3629511" cy="15066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8" name="TextBox 17"/>
            <p:cNvSpPr txBox="1"/>
            <p:nvPr/>
          </p:nvSpPr>
          <p:spPr>
            <a:xfrm rot="10800000">
              <a:off x="3228504" y="2125531"/>
              <a:ext cx="2074007" cy="1265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dirty="0" smtClean="0"/>
                <a:t>บุคลากร สธ. หุ้นส่วน </a:t>
              </a:r>
            </a:p>
            <a:p>
              <a:r>
                <a:rPr lang="th-TH" sz="1800" dirty="0" smtClean="0"/>
                <a:t>อำนวย สนับสนุน</a:t>
              </a:r>
              <a:endParaRPr lang="en-US" sz="18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0800000">
              <a:off x="2813703" y="3918675"/>
              <a:ext cx="3265408" cy="1491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000" dirty="0" smtClean="0"/>
                <a:t>การดูแลตนเอง</a:t>
              </a:r>
            </a:p>
            <a:p>
              <a:pPr>
                <a:lnSpc>
                  <a:spcPct val="150000"/>
                </a:lnSpc>
              </a:pPr>
              <a:r>
                <a:rPr lang="th-TH" sz="2000" dirty="0" smtClean="0"/>
                <a:t>ครอบครัว เพื่อน</a:t>
              </a:r>
            </a:p>
            <a:p>
              <a:pPr>
                <a:lnSpc>
                  <a:spcPct val="150000"/>
                </a:lnSpc>
              </a:pPr>
              <a:r>
                <a:rPr lang="th-TH" sz="2000" dirty="0" smtClean="0"/>
                <a:t>เครือข่ายดูแลตนเอง</a:t>
              </a:r>
            </a:p>
          </p:txBody>
        </p:sp>
      </p:grpSp>
      <p:sp>
        <p:nvSpPr>
          <p:cNvPr id="22" name="Minus 21"/>
          <p:cNvSpPr/>
          <p:nvPr/>
        </p:nvSpPr>
        <p:spPr>
          <a:xfrm rot="10800000">
            <a:off x="5000628" y="1714488"/>
            <a:ext cx="3500462" cy="1428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3" name="Minus 22"/>
          <p:cNvSpPr/>
          <p:nvPr/>
        </p:nvSpPr>
        <p:spPr>
          <a:xfrm rot="10800000">
            <a:off x="5214942" y="2214554"/>
            <a:ext cx="2928958" cy="1428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</a:rPr>
              <a:t>ปรับกรอบแนวคิด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71522" y="1073486"/>
          <a:ext cx="8658196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765"/>
                <a:gridCol w="4975431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h-TH" sz="2000" b="1" dirty="0" smtClean="0"/>
                        <a:t>ระบบบริการแบบดั้งเดิม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h-TH" sz="2000" b="1" dirty="0" smtClean="0"/>
                        <a:t>ระบบบูรณาการ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h-TH" sz="2000" b="1" dirty="0" smtClean="0"/>
                        <a:t>ป้องกันและจัดการโรค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th-TH" sz="2000" b="1" dirty="0" smtClean="0"/>
                        <a:t>การดูแลเน้นระยะเฉียบพลัน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th-TH" sz="2000" b="1" dirty="0" smtClean="0"/>
                        <a:t>แบบแยกส่วนการป้องกัน/การรักษา/การฟื้นฟู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th-TH" sz="2000" b="1" dirty="0" smtClean="0"/>
                        <a:t>การดูแลอย่างบูรณาการครอบคลุมทั้งเฉียบพลัน กึ่งเฉียบพลัน เรื้อรัง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th-TH" sz="2000" b="1" dirty="0" smtClean="0"/>
                        <a:t>เชิงรุก รวมการป้องกันและสร้างเสริมสุขภาพ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th-TH" sz="2000" b="1" dirty="0" smtClean="0"/>
                        <a:t>ดูแลการเจ็บป่วยเป็นครั้งๆ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th-TH" sz="2000" b="1" dirty="0" smtClean="0"/>
                        <a:t>ดูแลต่อเนื่อง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th-TH" sz="2000" b="1" dirty="0" smtClean="0"/>
                        <a:t>ตอบสนองตามสถานการณ์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th-TH" sz="2000" b="1" dirty="0" smtClean="0"/>
                        <a:t>เน้นการดูแลองค์รวมทั้งคน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th-TH" sz="2000" b="1" dirty="0" smtClean="0"/>
                        <a:t>เป็นเฉพาะบุคคล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th-TH" sz="2000" b="1" dirty="0" smtClean="0"/>
                        <a:t>เป็นประชากร มุ่งกลุ่มคน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th-TH" sz="2000" b="1" dirty="0" smtClean="0"/>
                        <a:t>ผู้ป่วยหวังพึ่งพิงผู้ให้บริการ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th-TH" sz="2000" b="1" dirty="0" smtClean="0"/>
                        <a:t>ผู้ป่วยและผู้รับบริการที่กระตือรือร้น มีเครื่องมือสนับสนุนการจัดการดูแลได้ด้วยตนเอง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614364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/>
              <a:t>สวป/</a:t>
            </a:r>
            <a:r>
              <a:rPr lang="en-US" sz="1600" dirty="0" smtClean="0"/>
              <a:t>IMRTA ,</a:t>
            </a:r>
            <a:r>
              <a:rPr lang="th-TH" sz="1600" dirty="0" smtClean="0"/>
              <a:t>กรมการแพทย์  </a:t>
            </a:r>
            <a:r>
              <a:rPr lang="en-US" sz="1600" dirty="0" smtClean="0"/>
              <a:t>Ref : </a:t>
            </a:r>
            <a:r>
              <a:rPr lang="en-US" sz="1600" dirty="0" err="1" smtClean="0"/>
              <a:t>Intl.LJ.of</a:t>
            </a:r>
            <a:r>
              <a:rPr lang="en-US" sz="1600" dirty="0" smtClean="0"/>
              <a:t> Technology </a:t>
            </a:r>
            <a:r>
              <a:rPr lang="en-US" sz="1600" dirty="0" err="1" smtClean="0"/>
              <a:t>Assesssment</a:t>
            </a:r>
            <a:r>
              <a:rPr lang="en-US" sz="1600" dirty="0" smtClean="0"/>
              <a:t> in Health Care 15:3 ,1999 p. 509</a:t>
            </a:r>
            <a:endParaRPr lang="en-US" sz="16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"/>
          <p:cNvSpPr>
            <a:spLocks noChangeArrowheads="1"/>
          </p:cNvSpPr>
          <p:nvPr/>
        </p:nvSpPr>
        <p:spPr bwMode="auto">
          <a:xfrm>
            <a:off x="827088" y="6092825"/>
            <a:ext cx="7391400" cy="423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200" b="1"/>
              <a:t>Sub-optimal functional and clinical outcomes</a:t>
            </a:r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0" y="1978025"/>
          <a:ext cx="9525000" cy="4114800"/>
        </p:xfrm>
        <a:graphic>
          <a:graphicData uri="http://schemas.openxmlformats.org/presentationml/2006/ole">
            <p:oleObj spid="_x0000_s1026" name="Clip" r:id="rId4" imgW="5459400" imgH="2474640" progId="">
              <p:embed/>
            </p:oleObj>
          </a:graphicData>
        </a:graphic>
      </p:graphicFrame>
      <p:sp>
        <p:nvSpPr>
          <p:cNvPr id="1028" name="Oval 3"/>
          <p:cNvSpPr>
            <a:spLocks noChangeArrowheads="1"/>
          </p:cNvSpPr>
          <p:nvPr/>
        </p:nvSpPr>
        <p:spPr bwMode="auto">
          <a:xfrm>
            <a:off x="5416550" y="4102100"/>
            <a:ext cx="2349500" cy="1206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29" name="Oval 4"/>
          <p:cNvSpPr>
            <a:spLocks noChangeArrowheads="1"/>
          </p:cNvSpPr>
          <p:nvPr/>
        </p:nvSpPr>
        <p:spPr bwMode="auto">
          <a:xfrm>
            <a:off x="1301750" y="4102100"/>
            <a:ext cx="2197100" cy="126682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1357290" y="4343400"/>
            <a:ext cx="20574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1800" b="1"/>
              <a:t>Uninformed, </a:t>
            </a:r>
          </a:p>
          <a:p>
            <a:r>
              <a:rPr lang="en-US" sz="1800" b="1"/>
              <a:t>passive patients</a:t>
            </a: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3392488" y="4270375"/>
            <a:ext cx="2111375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1"/>
              <a:t>Frustrating, </a:t>
            </a:r>
          </a:p>
          <a:p>
            <a:pPr algn="ctr"/>
            <a:r>
              <a:rPr lang="en-US" sz="2000" b="1"/>
              <a:t>problem-centered</a:t>
            </a:r>
          </a:p>
          <a:p>
            <a:pPr algn="ctr"/>
            <a:r>
              <a:rPr lang="en-US" sz="2000" b="1"/>
              <a:t>interactions</a:t>
            </a:r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3354388" y="4249738"/>
            <a:ext cx="2297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3354388" y="5219700"/>
            <a:ext cx="2297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5708650" y="4267200"/>
            <a:ext cx="2401888" cy="912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1800" b="1"/>
              <a:t>Rushed, unpre-</a:t>
            </a:r>
          </a:p>
          <a:p>
            <a:r>
              <a:rPr lang="en-US" sz="1800" b="1"/>
              <a:t>pared, reactive</a:t>
            </a:r>
          </a:p>
          <a:p>
            <a:r>
              <a:rPr lang="en-US" sz="1800" b="1"/>
              <a:t>Practice Team</a:t>
            </a:r>
          </a:p>
        </p:txBody>
      </p:sp>
      <p:sp>
        <p:nvSpPr>
          <p:cNvPr id="1035" name="Oval 11"/>
          <p:cNvSpPr>
            <a:spLocks noChangeArrowheads="1"/>
          </p:cNvSpPr>
          <p:nvPr/>
        </p:nvSpPr>
        <p:spPr bwMode="auto">
          <a:xfrm>
            <a:off x="0" y="685800"/>
            <a:ext cx="9144000" cy="33528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36" name="Oval 12"/>
          <p:cNvSpPr>
            <a:spLocks noChangeArrowheads="1"/>
          </p:cNvSpPr>
          <p:nvPr/>
        </p:nvSpPr>
        <p:spPr bwMode="auto">
          <a:xfrm>
            <a:off x="1981200" y="914400"/>
            <a:ext cx="6934200" cy="28956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h-TH" sz="20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14600" y="2286000"/>
            <a:ext cx="20574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Care delivery depends on MD only via short, unplanned visits and patient-</a:t>
            </a:r>
          </a:p>
          <a:p>
            <a:pPr algn="ctr"/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initiated follow up</a:t>
            </a: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4876800" y="2438400"/>
            <a:ext cx="1219200" cy="12593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1200" b="1">
                <a:solidFill>
                  <a:schemeClr val="accent2">
                    <a:lumMod val="75000"/>
                  </a:schemeClr>
                </a:solidFill>
              </a:rPr>
              <a:t>No care protocols; specialist input via traditional referrals only</a:t>
            </a:r>
            <a:r>
              <a:rPr lang="en-US" sz="1600" b="1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6629400" y="2362200"/>
            <a:ext cx="1474788" cy="1382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1200" b="1">
                <a:solidFill>
                  <a:schemeClr val="accent2">
                    <a:lumMod val="75000"/>
                  </a:schemeClr>
                </a:solidFill>
              </a:rPr>
              <a:t>Patient information limited to what is in chart; no population-based data available</a:t>
            </a: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337050" y="1041400"/>
            <a:ext cx="2931894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Health System: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381000" y="1447800"/>
            <a:ext cx="1828800" cy="173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1200" b="1" dirty="0">
                <a:solidFill>
                  <a:schemeClr val="hlink"/>
                </a:solidFill>
              </a:rPr>
              <a:t>       No links w/community agencies or  resources</a:t>
            </a:r>
          </a:p>
          <a:p>
            <a:endParaRPr lang="en-US" sz="1200" b="1" dirty="0">
              <a:solidFill>
                <a:schemeClr val="hlink"/>
              </a:solidFill>
            </a:endParaRPr>
          </a:p>
          <a:p>
            <a:r>
              <a:rPr lang="en-US" sz="1200" b="1" dirty="0">
                <a:solidFill>
                  <a:schemeClr val="hlink"/>
                </a:solidFill>
              </a:rPr>
              <a:t>Patient problems in managing the condition not solicited or dealt with; counseling didactic only</a:t>
            </a: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1143000" y="1041400"/>
            <a:ext cx="19812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2000" b="1" dirty="0">
                <a:solidFill>
                  <a:schemeClr val="hlink"/>
                </a:solidFill>
              </a:rPr>
              <a:t>Community: </a:t>
            </a:r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1981200" y="0"/>
            <a:ext cx="52578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accent2"/>
                </a:solidFill>
              </a:rPr>
              <a:t>“Usual Care” Model:</a:t>
            </a:r>
          </a:p>
        </p:txBody>
      </p:sp>
      <p:pic>
        <p:nvPicPr>
          <p:cNvPr id="1044" name="Picture 20" descr="logo_icic-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6096000"/>
            <a:ext cx="137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3581400" y="1506538"/>
            <a:ext cx="4154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Leadership  concerned primarily with “the Bottom Line”; incentives favor more frequent, shorter visits; no organized quality improvement processes</a:t>
            </a:r>
          </a:p>
          <a:p>
            <a:endParaRPr lang="en-US" sz="1200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</a:rPr>
              <a:t>ปรับกรอบแนวคิด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71522" y="1073486"/>
          <a:ext cx="8658196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765"/>
                <a:gridCol w="49754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/>
                        <a:t>ระบบบริการแบบดั้งเดิม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/>
                        <a:t>ระบบบูรณาการ</a:t>
                      </a:r>
                    </a:p>
                    <a:p>
                      <a:pPr algn="ctr"/>
                      <a:r>
                        <a:rPr lang="th-TH" sz="2000" b="1" dirty="0" smtClean="0"/>
                        <a:t>ป้องกันและจัดการโรค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/>
                        <a:t>การแพทย์เชิงเดี่ยว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/>
                        <a:t>สหสาขาวิชาชีพทั้งการแพทย์และสาธารณสุข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/>
                        <a:t>การเชื่อดั้งเดิม นิสัย ความคิดเห็น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/>
                        <a:t>วัตถุประสงค์ หลักฐานเชิงประจักษ์ (ทางการแพทย์</a:t>
                      </a:r>
                      <a:r>
                        <a:rPr lang="th-TH" sz="2000" b="1" baseline="0" dirty="0" smtClean="0"/>
                        <a:t> การประเมินทางเศรษฐศาสตร์และผลลัพธ์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/>
                        <a:t>การดูแลเป็นอิสระ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/>
                        <a:t>มีแนวทางปฏิบัติ ข้อกำหนด</a:t>
                      </a:r>
                      <a:r>
                        <a:rPr lang="th-TH" sz="2000" b="1" baseline="0" dirty="0" smtClean="0"/>
                        <a:t> แนทางการดูแล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/>
                        <a:t>ดำเนินการโดยส่วนตน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/>
                        <a:t>การประกันความเชื่อถือได้ เทคโนโลยี</a:t>
                      </a:r>
                      <a:r>
                        <a:rPr lang="th-TH" sz="2000" b="1" baseline="0" dirty="0" smtClean="0"/>
                        <a:t>สารสนเทศ (ระบบสนับสนุนการตัดสินใจ ระบบข้อมูลสารสนเทศ)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/>
                        <a:t>การปรับเปลี่ยนยาก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/>
                        <a:t>ความเป็นพลวัตร การพัฒนาคุณภาพอย่างต่อเนื่อง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614364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/>
              <a:t>สวป/</a:t>
            </a:r>
            <a:r>
              <a:rPr lang="en-US" sz="1600" dirty="0" smtClean="0"/>
              <a:t>IMRTA ,</a:t>
            </a:r>
            <a:r>
              <a:rPr lang="th-TH" sz="1600" dirty="0" smtClean="0"/>
              <a:t>กรมการแพทย์  </a:t>
            </a:r>
            <a:r>
              <a:rPr lang="en-US" sz="1600" dirty="0" smtClean="0"/>
              <a:t>Ref : </a:t>
            </a:r>
            <a:r>
              <a:rPr lang="en-US" sz="1600" dirty="0" err="1" smtClean="0"/>
              <a:t>Intl.LJ.of</a:t>
            </a:r>
            <a:r>
              <a:rPr lang="en-US" sz="1600" dirty="0" smtClean="0"/>
              <a:t> Technology </a:t>
            </a:r>
            <a:r>
              <a:rPr lang="en-US" sz="1600" dirty="0" err="1" smtClean="0"/>
              <a:t>Assesssment</a:t>
            </a:r>
            <a:r>
              <a:rPr lang="en-US" sz="1600" dirty="0" smtClean="0"/>
              <a:t> in Health Care 15:3 ,1999 p. 509</a:t>
            </a:r>
            <a:endParaRPr lang="en-US" sz="1600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</a:rPr>
              <a:t>การจัดการโรค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/>
              <a:t>เป็นการบูรณาการ ตลอดกระบวนการดูแลรักษาโรค ที่มีแนวโน้มเปลี่ยนจากการรักษาเฉียบพลัน </a:t>
            </a:r>
            <a:r>
              <a:rPr lang="th-TH" b="1" u="sng" dirty="0" smtClean="0"/>
              <a:t>ใน</a:t>
            </a:r>
            <a:r>
              <a:rPr lang="th-TH" b="1" dirty="0" smtClean="0"/>
              <a:t> สถานพยาบาล ไปสู่ เชิงส่งเสริมป้องกัน </a:t>
            </a:r>
            <a:r>
              <a:rPr lang="th-TH" b="1" u="sng" dirty="0" smtClean="0"/>
              <a:t>นอก</a:t>
            </a:r>
            <a:r>
              <a:rPr lang="th-TH" b="1" dirty="0" smtClean="0"/>
              <a:t>สถานพยาบาล เน้น การให้ความรู้ คำนึงถึงผลลัพธ์สุขภาพ และค่าใช้จ่ายที่เหมาะสม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614364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/>
              <a:t>สวป/</a:t>
            </a:r>
            <a:r>
              <a:rPr lang="en-US" sz="1600" dirty="0" smtClean="0"/>
              <a:t>IMRTA ,</a:t>
            </a:r>
            <a:r>
              <a:rPr lang="th-TH" sz="1600" dirty="0" smtClean="0"/>
              <a:t>กรมการแพทย์  </a:t>
            </a:r>
            <a:r>
              <a:rPr lang="en-US" sz="1600" dirty="0" smtClean="0"/>
              <a:t>Ref :</a:t>
            </a:r>
            <a:r>
              <a:rPr lang="en-US" sz="1600" dirty="0" err="1" smtClean="0"/>
              <a:t>Pubmed</a:t>
            </a:r>
            <a:r>
              <a:rPr lang="en-US" sz="1600" dirty="0" smtClean="0"/>
              <a:t> : 1997</a:t>
            </a:r>
          </a:p>
          <a:p>
            <a:endParaRPr lang="en-US" sz="1600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61963"/>
            <a:ext cx="84963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476250"/>
            <a:ext cx="847725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239125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500063"/>
            <a:ext cx="84582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134" y="214290"/>
            <a:ext cx="8813584" cy="600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442913"/>
            <a:ext cx="840105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1714488"/>
            <a:ext cx="2357454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9875" indent="-179388">
              <a:buFont typeface="Courier New" pitchFamily="49" charset="0"/>
              <a:buChar char="o"/>
            </a:pPr>
            <a:r>
              <a:rPr lang="en-US" sz="2000" b="1" dirty="0" smtClean="0">
                <a:latin typeface="+mj-lt"/>
              </a:rPr>
              <a:t>Confirmed </a:t>
            </a:r>
            <a:r>
              <a:rPr lang="en-US" sz="2000" b="1" dirty="0" err="1" smtClean="0">
                <a:latin typeface="+mj-lt"/>
              </a:rPr>
              <a:t>Dx</a:t>
            </a:r>
            <a:endParaRPr lang="en-US" sz="2000" b="1" dirty="0" smtClean="0">
              <a:latin typeface="+mj-lt"/>
            </a:endParaRPr>
          </a:p>
          <a:p>
            <a:pPr marL="269875" indent="-179388">
              <a:buFont typeface="Courier New" pitchFamily="49" charset="0"/>
              <a:buChar char="o"/>
            </a:pPr>
            <a:r>
              <a:rPr lang="en-US" sz="2000" b="1" dirty="0" smtClean="0">
                <a:latin typeface="+mj-lt"/>
              </a:rPr>
              <a:t>Pre DM, Pre HT</a:t>
            </a:r>
            <a:endParaRPr lang="th-TH" sz="2000" b="1" dirty="0" smtClean="0">
              <a:latin typeface="+mj-lt"/>
            </a:endParaRPr>
          </a:p>
          <a:p>
            <a:pPr marL="269875" indent="-179388">
              <a:buFont typeface="Courier New" pitchFamily="49" charset="0"/>
              <a:buChar char="o"/>
            </a:pPr>
            <a:r>
              <a:rPr lang="th-TH" sz="2000" b="1" dirty="0" smtClean="0">
                <a:latin typeface="+mj-lt"/>
              </a:rPr>
              <a:t>ผู้ป่วยรายใหม่</a:t>
            </a:r>
          </a:p>
          <a:p>
            <a:pPr marL="269875" indent="-179388">
              <a:buFont typeface="Courier New" pitchFamily="49" charset="0"/>
              <a:buChar char="o"/>
            </a:pPr>
            <a:r>
              <a:rPr lang="th-TH" sz="2000" b="1" dirty="0" smtClean="0">
                <a:latin typeface="+mj-lt"/>
              </a:rPr>
              <a:t>ผู้ป่วยที่ไม่มีภาวะแทรกซ้อน</a:t>
            </a:r>
          </a:p>
          <a:p>
            <a:pPr marL="269875" indent="-179388">
              <a:buFont typeface="Courier New" pitchFamily="49" charset="0"/>
              <a:buChar char="o"/>
            </a:pPr>
            <a:r>
              <a:rPr lang="th-TH" sz="2000" b="1" dirty="0" smtClean="0"/>
              <a:t>ผู้ป่วยที่มีภาวะแทรกซ้อน</a:t>
            </a:r>
            <a:endParaRPr lang="th-TH" sz="2000" b="1" dirty="0" smtClean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4414" y="5143512"/>
            <a:ext cx="500066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th-TH" sz="1800" b="1" dirty="0" smtClean="0">
                <a:latin typeface="+mj-lt"/>
              </a:rPr>
              <a:t>-การดูแลลดปัจจัยเสี่ยง/โอกาสเสี่ยง </a:t>
            </a:r>
          </a:p>
          <a:p>
            <a:pPr>
              <a:buNone/>
            </a:pPr>
            <a:r>
              <a:rPr lang="th-TH" sz="1800" b="1" dirty="0" smtClean="0">
                <a:latin typeface="+mj-lt"/>
              </a:rPr>
              <a:t>- รักษา ควบคุมความรุนแรงของโรค </a:t>
            </a:r>
          </a:p>
          <a:p>
            <a:pPr marL="165100" lvl="1" indent="-165100">
              <a:buNone/>
            </a:pPr>
            <a:r>
              <a:rPr lang="th-TH" sz="1800" b="1" dirty="0" smtClean="0">
                <a:latin typeface="+mj-lt"/>
              </a:rPr>
              <a:t>-เพิ่มความสามารถการจัดการตนเอง </a:t>
            </a:r>
          </a:p>
          <a:p>
            <a:pPr marL="165100" lvl="1" indent="-165100">
              <a:buNone/>
            </a:pPr>
            <a:r>
              <a:rPr lang="th-TH" sz="1800" b="1" dirty="0" smtClean="0">
                <a:latin typeface="+mj-lt"/>
              </a:rPr>
              <a:t>-ส่งต่อการรักษาดูแลที่จำเป็นในระหว่างทีมใน/ระหว่างทีมและเครือข่ายการบริการ  </a:t>
            </a:r>
            <a:endParaRPr lang="en-US" sz="1800" b="1" dirty="0">
              <a:latin typeface="+mj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57620" y="142852"/>
            <a:ext cx="4998380" cy="47705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th-TH" sz="1600" b="1" dirty="0" smtClean="0">
              <a:solidFill>
                <a:schemeClr val="tx1"/>
              </a:solidFill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1600" b="1" dirty="0" smtClean="0">
                <a:solidFill>
                  <a:schemeClr val="tx1"/>
                </a:solidFill>
                <a:latin typeface="+mj-lt"/>
              </a:rPr>
              <a:t>ผู้มารับบริการสามารถควบคุม ป้องกันปัจจัยเสี่ยงร่วม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th-TH" sz="1600" b="1" dirty="0" smtClean="0">
                <a:solidFill>
                  <a:schemeClr val="tx1"/>
                </a:solidFill>
                <a:latin typeface="+mj-lt"/>
              </a:rPr>
              <a:t>โอกาสเสี่ยงได้หรือดีขึ้น 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(Control behavioral , physiological , biochemical risk, social and environmental determinants 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="1" dirty="0" smtClean="0">
              <a:solidFill>
                <a:schemeClr val="tx1"/>
              </a:solidFill>
              <a:latin typeface="+mj-lt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1600" b="1" dirty="0" smtClean="0">
                <a:solidFill>
                  <a:schemeClr val="tx1"/>
                </a:solidFill>
                <a:latin typeface="+mj-lt"/>
              </a:rPr>
              <a:t>กลุ่มโรค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th-TH" sz="1600" b="1" dirty="0" smtClean="0">
                <a:solidFill>
                  <a:schemeClr val="tx1"/>
                </a:solidFill>
                <a:latin typeface="+mj-lt"/>
              </a:rPr>
              <a:t>ป่วยสามารถควบคุมสภาวะของโรคได้ตามค่าเป้าหมาย 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(controllable)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="1" dirty="0" smtClean="0">
              <a:solidFill>
                <a:schemeClr val="tx1"/>
              </a:solidFill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1600" b="1" dirty="0" smtClean="0">
                <a:solidFill>
                  <a:schemeClr val="tx1"/>
                </a:solidFill>
                <a:latin typeface="+mj-lt"/>
              </a:rPr>
              <a:t>ลดภาวะแทรกซ้อนของระบบหลอดเลือด 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(vascular complication and related)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="1" dirty="0" smtClean="0">
              <a:solidFill>
                <a:schemeClr val="tx1"/>
              </a:solidFill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1600" b="1" dirty="0" smtClean="0">
                <a:solidFill>
                  <a:schemeClr val="tx1"/>
                </a:solidFill>
                <a:latin typeface="+mj-lt"/>
              </a:rPr>
              <a:t>ลดการนอนโรงพยาบาลโดยไม่ได้คาดการณ์ล่วงหน้า 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(unexpected admission rate)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chemeClr val="tx1"/>
              </a:solidFill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1600" b="1" dirty="0" smtClean="0">
                <a:solidFill>
                  <a:schemeClr val="tx1"/>
                </a:solidFill>
                <a:latin typeface="+mj-lt"/>
              </a:rPr>
              <a:t>ลดอัตราการเสียชีวิตที่สัมพันธ์โดยตรงจากโรคเรื้อรังที่มารับบริการ ในช่วงอายุ 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30 - 70 </a:t>
            </a:r>
            <a:r>
              <a:rPr lang="th-TH" sz="1600" b="1" dirty="0" smtClean="0">
                <a:solidFill>
                  <a:schemeClr val="tx1"/>
                </a:solidFill>
                <a:latin typeface="+mj-lt"/>
              </a:rPr>
              <a:t>ปี 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(premature death rate)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ลูกศรลง 5"/>
          <p:cNvSpPr/>
          <p:nvPr/>
        </p:nvSpPr>
        <p:spPr>
          <a:xfrm rot="16200000">
            <a:off x="2839629" y="2411008"/>
            <a:ext cx="785818" cy="1035851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600" b="1" dirty="0" smtClean="0"/>
              <a:t>แนวทางการพัฒนา</a:t>
            </a:r>
            <a:endParaRPr lang="en-US" sz="3600" dirty="0"/>
          </a:p>
        </p:txBody>
      </p:sp>
      <p:sp>
        <p:nvSpPr>
          <p:cNvPr id="7" name="ตัวยึดเนื้อหา 6"/>
          <p:cNvSpPr>
            <a:spLocks noGrp="1"/>
          </p:cNvSpPr>
          <p:nvPr>
            <p:ph idx="1"/>
          </p:nvPr>
        </p:nvSpPr>
        <p:spPr>
          <a:xfrm>
            <a:off x="285720" y="1071546"/>
            <a:ext cx="8858280" cy="5786454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th-TH" sz="2200" b="1" dirty="0" smtClean="0"/>
              <a:t>การปรับวิสัยทัศน์ เป้าประสงค์และกลยุทธ์ดำเนินการ                     ให้เกิดการบูร</a:t>
            </a:r>
            <a:r>
              <a:rPr lang="th-TH" sz="2200" b="1" dirty="0" err="1" smtClean="0"/>
              <a:t>ณา</a:t>
            </a:r>
            <a:r>
              <a:rPr lang="th-TH" sz="2200" b="1" dirty="0" smtClean="0"/>
              <a:t>การการบริการ เพื่อให้เอื้อต่อการป้องกันและจัดการโรคได้ดีขึ้น</a:t>
            </a:r>
            <a:endParaRPr lang="en-US" sz="2200" b="1" dirty="0" smtClean="0"/>
          </a:p>
          <a:p>
            <a:pPr marL="514350" lvl="0" indent="-514350">
              <a:buFont typeface="+mj-lt"/>
              <a:buAutoNum type="arabicParenR"/>
            </a:pPr>
            <a:r>
              <a:rPr lang="th-TH" sz="2200" b="1" dirty="0" smtClean="0"/>
              <a:t>พัฒนาคลินิก </a:t>
            </a:r>
            <a:r>
              <a:rPr lang="en-US" sz="2200" b="1" dirty="0" smtClean="0"/>
              <a:t>NCD</a:t>
            </a:r>
            <a:r>
              <a:rPr lang="th-TH" sz="2200" b="1" dirty="0" smtClean="0"/>
              <a:t> ให้มีคุณภาพโดยประยุกต์การจัดการโรคเรื้อรัง </a:t>
            </a:r>
            <a:r>
              <a:rPr lang="en-US" sz="2200" b="1" dirty="0" smtClean="0"/>
              <a:t>(Integrated chronic care model) </a:t>
            </a:r>
            <a:r>
              <a:rPr lang="th-TH" sz="2200" b="1" dirty="0" smtClean="0"/>
              <a:t>และยึดผู้ป่วยเป็นศูนย์กลาง </a:t>
            </a:r>
            <a:r>
              <a:rPr lang="en-US" sz="2200" b="1" dirty="0" smtClean="0"/>
              <a:t>(patient centered)</a:t>
            </a:r>
          </a:p>
          <a:p>
            <a:pPr marL="514350" lvl="0" indent="-514350">
              <a:buFont typeface="+mj-lt"/>
              <a:buAutoNum type="arabicParenR"/>
            </a:pPr>
            <a:r>
              <a:rPr lang="th-TH" sz="2200" b="1" dirty="0" smtClean="0"/>
              <a:t>เพิ่มการดูแลแบบผสมผสาน</a:t>
            </a:r>
            <a:r>
              <a:rPr lang="en-US" sz="2200" b="1" dirty="0" smtClean="0"/>
              <a:t>(comprehensive care) </a:t>
            </a:r>
            <a:r>
              <a:rPr lang="th-TH" sz="2200" b="1" dirty="0" smtClean="0"/>
              <a:t>โดยบูรณาการการป้องกันในการจัดการโรคเรื้อรัง  การประสานการดำเนินการร่วมกันในการดูแล</a:t>
            </a:r>
            <a:r>
              <a:rPr lang="en-US" sz="2200" b="1" dirty="0" smtClean="0"/>
              <a:t>(coordination of care)</a:t>
            </a:r>
            <a:r>
              <a:rPr lang="th-TH" sz="2200" b="1" dirty="0" smtClean="0"/>
              <a:t> และความต่อเนื่องของการดูแลตลอดช่วงอายุ </a:t>
            </a:r>
            <a:r>
              <a:rPr lang="en-US" sz="2200" b="1" dirty="0" smtClean="0"/>
              <a:t>(continuity of care )</a:t>
            </a:r>
          </a:p>
          <a:p>
            <a:pPr marL="514350" lvl="0" indent="-514350">
              <a:buFont typeface="+mj-lt"/>
              <a:buAutoNum type="arabicParenR"/>
            </a:pPr>
            <a:r>
              <a:rPr lang="th-TH" sz="2200" b="1" dirty="0" smtClean="0"/>
              <a:t>เพิ่มคุณภาพในกระบวนการจัดการ </a:t>
            </a:r>
            <a:r>
              <a:rPr lang="en-US" sz="2200" b="1" dirty="0" smtClean="0"/>
              <a:t>(management quality) </a:t>
            </a:r>
            <a:r>
              <a:rPr lang="th-TH" sz="2200" b="1" dirty="0" smtClean="0"/>
              <a:t>และคุณภาพการดูแลรักษา </a:t>
            </a:r>
            <a:r>
              <a:rPr lang="en-US" sz="2200" b="1" dirty="0" smtClean="0"/>
              <a:t>(clinical quality)</a:t>
            </a:r>
          </a:p>
          <a:p>
            <a:pPr marL="514350" lvl="0" indent="-514350">
              <a:buFont typeface="+mj-lt"/>
              <a:buAutoNum type="arabicParenR"/>
            </a:pPr>
            <a:r>
              <a:rPr lang="th-TH" sz="2200" b="1" dirty="0" smtClean="0"/>
              <a:t>เชื่อมโยงการเข้าถึงการดูแลในระดับบุคคล ครอบครัว และชุมชน</a:t>
            </a:r>
            <a:endParaRPr lang="en-US" sz="2200" b="1" dirty="0" smtClean="0"/>
          </a:p>
          <a:p>
            <a:pPr marL="514350" indent="-514350">
              <a:buFont typeface="+mj-lt"/>
              <a:buAutoNum type="arabicParenR"/>
            </a:pPr>
            <a:r>
              <a:rPr lang="th-TH" sz="2200" b="1" dirty="0" smtClean="0"/>
              <a:t>มีการสนับสนุนการใช้ข่าวสาร และทรัพยากรร่วมกัน</a:t>
            </a:r>
            <a:endParaRPr lang="th-TH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PARADIGM SHIFT IN HEALTH CARE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25" y="1571612"/>
            <a:ext cx="9083675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F"/>
            </a:pPr>
            <a:r>
              <a:rPr lang="en-US" sz="2400" b="1" dirty="0" err="1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สุขภาพเสีย</a:t>
            </a:r>
            <a:r>
              <a:rPr lang="en-US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(ill-health)                   </a:t>
            </a:r>
            <a:r>
              <a:rPr lang="en-US" sz="2400" b="1" dirty="0" err="1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สุขภาพดี</a:t>
            </a:r>
            <a:r>
              <a:rPr lang="en-US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2400" b="1" dirty="0" err="1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en-US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โรค</a:t>
            </a:r>
            <a:r>
              <a:rPr lang="en-US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(disease)                      </a:t>
            </a:r>
            <a:r>
              <a:rPr lang="en-US" sz="2400" b="1" dirty="0" err="1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en-US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สุขภาว</a:t>
            </a:r>
            <a:r>
              <a:rPr lang="th-TH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ะ</a:t>
            </a:r>
            <a:r>
              <a:rPr lang="en-US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(well-being )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F"/>
            </a:pPr>
            <a:r>
              <a:rPr lang="en-US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การรักษาโรค</a:t>
            </a:r>
            <a:r>
              <a:rPr lang="en-US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</a:t>
            </a:r>
            <a:r>
              <a:rPr lang="en-US" sz="2400" b="1" dirty="0" err="1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การส่งเสริมสุขภาพและการ</a:t>
            </a:r>
            <a:r>
              <a:rPr lang="en-US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400" b="1" dirty="0" err="1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หรือซ่อมสุขภาพ</a:t>
            </a:r>
            <a:r>
              <a:rPr lang="en-US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</a:t>
            </a:r>
            <a:r>
              <a:rPr lang="en-US" sz="2400" b="1" dirty="0" err="1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ป้องกันโรค</a:t>
            </a:r>
            <a:r>
              <a:rPr lang="en-US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en-US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การสร้าง</a:t>
            </a:r>
            <a:r>
              <a:rPr lang="th-TH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					  </a:t>
            </a:r>
            <a:r>
              <a:rPr lang="en-US" sz="2400" b="1" dirty="0" err="1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สุขภาพ</a:t>
            </a:r>
            <a:endParaRPr lang="en-US" sz="24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F"/>
            </a:pPr>
            <a:r>
              <a:rPr lang="en-US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ใช้โรงพยาบาลเป็นฐาน</a:t>
            </a:r>
            <a:r>
              <a:rPr lang="en-US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          </a:t>
            </a:r>
            <a:r>
              <a:rPr lang="en-US" sz="2400" b="1" dirty="0" err="1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ใช้ประชากรเป็นฐาน</a:t>
            </a:r>
            <a:endParaRPr lang="en-US" sz="24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(hospital-based)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en-US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(population-based)</a:t>
            </a:r>
          </a:p>
        </p:txBody>
      </p:sp>
      <p:sp>
        <p:nvSpPr>
          <p:cNvPr id="72708" name="Line 7"/>
          <p:cNvSpPr>
            <a:spLocks noChangeShapeType="1"/>
          </p:cNvSpPr>
          <p:nvPr/>
        </p:nvSpPr>
        <p:spPr bwMode="auto">
          <a:xfrm>
            <a:off x="3857620" y="1857364"/>
            <a:ext cx="12255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09" name="Line 8"/>
          <p:cNvSpPr>
            <a:spLocks noChangeShapeType="1"/>
          </p:cNvSpPr>
          <p:nvPr/>
        </p:nvSpPr>
        <p:spPr bwMode="auto">
          <a:xfrm>
            <a:off x="3428992" y="3000372"/>
            <a:ext cx="12255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10" name="Line 9"/>
          <p:cNvSpPr>
            <a:spLocks noChangeShapeType="1"/>
          </p:cNvSpPr>
          <p:nvPr/>
        </p:nvSpPr>
        <p:spPr bwMode="auto">
          <a:xfrm>
            <a:off x="3929058" y="4572008"/>
            <a:ext cx="12255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2852"/>
            <a:ext cx="8229600" cy="1008112"/>
          </a:xfrm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rgbClr val="002060"/>
                </a:solidFill>
              </a:rPr>
              <a:t/>
            </a:r>
            <a:br>
              <a:rPr lang="th-TH" sz="3200" b="1" dirty="0" smtClean="0">
                <a:solidFill>
                  <a:srgbClr val="002060"/>
                </a:solidFill>
              </a:rPr>
            </a:br>
            <a:r>
              <a:rPr lang="th-TH" sz="3200" b="1" dirty="0" smtClean="0">
                <a:solidFill>
                  <a:srgbClr val="002060"/>
                </a:solidFill>
              </a:rPr>
              <a:t>องค์ประกอบหลัก</a:t>
            </a:r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endParaRPr lang="th-TH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ไดอะแกรม 3"/>
          <p:cNvGraphicFramePr/>
          <p:nvPr/>
        </p:nvGraphicFramePr>
        <p:xfrm>
          <a:off x="785786" y="1357298"/>
          <a:ext cx="7572428" cy="449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th-TH" b="1" dirty="0" smtClean="0"/>
              <a:t>ทิศทางและนโยบาย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2800" b="1" dirty="0" smtClean="0"/>
              <a:t>ระบุทิศทางและเป้าหมายเชิงกระบวนการ ผลลัพธ์และผลกระทบที่เกิดขึ้นของการให้บริการโรคเรื้อรัง </a:t>
            </a:r>
            <a:r>
              <a:rPr lang="en-US" sz="2800" b="1" dirty="0" smtClean="0"/>
              <a:t>4 </a:t>
            </a:r>
            <a:r>
              <a:rPr lang="th-TH" sz="2800" b="1" dirty="0" smtClean="0"/>
              <a:t>โรคหลัก เน้นป้องกันและจัดการอย่างมีระบบ อย่างมีประสิทธิผล </a:t>
            </a: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th-TH" sz="2800" b="1" dirty="0" smtClean="0"/>
              <a:t>วางแผนและตกลงทำงานร่วมกันอย่างต่อเนื่อง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800" b="1" dirty="0" smtClean="0"/>
              <a:t>สื่อสารทิศทางและนโยบายไปยังผู้มีส่วนร่วมทุกระดับ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800" b="1" dirty="0" smtClean="0"/>
              <a:t>ทบทวนความก้าวหน้าและทิศทางการดำเนินงานให้บรรลุเป้าประสงค์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43834" y="6072206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2/4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500066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2800" b="1" dirty="0" smtClean="0"/>
              <a:t>ให้การวินิจฉัยและลงทะเบียน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800" b="1" dirty="0" smtClean="0"/>
              <a:t>ประเมิน ระยะของโรค ความเสี่ยง โอกาสเสี่ยงและปัจจัยกำหนดของผู้รับบริการ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800" b="1" dirty="0" smtClean="0"/>
              <a:t>บริการป้องกันควบคุมโรค และดูแลรักษาสอดคล้องกับระยะของโรค โดยทีมสหวิชาชีพ</a:t>
            </a: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th-TH" sz="2800" b="1" dirty="0" smtClean="0"/>
              <a:t>มีผู้ประสานงานโรคเรื้อรัง </a:t>
            </a:r>
            <a:r>
              <a:rPr lang="en-US" sz="2800" b="1" dirty="0" smtClean="0"/>
              <a:t>(NCDs Case Manager/Coordinator) </a:t>
            </a:r>
            <a:r>
              <a:rPr lang="th-TH" sz="2800" b="1" dirty="0" smtClean="0"/>
              <a:t>ในการบริหารจัดการ บริการดูแลในภาพรวมเชื่อมโยง มุ่งเน้นคุณภาพผลลัพธ์โดยผู้มารับบริการทั้งกลุ่มโรคและกลุ่มเสี่ยงสูงเป็นศูนย์กลาง และมีทีมสหวิชาชีพร่วมวางแผน เพื่อการดูแลรักษาผู้ป่วยอย่างมีประสิทธิภาพ ทั้งด้านสุขภาพทางกาย จิตและสังคม</a:t>
            </a: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th-TH" sz="2800" b="1" dirty="0" smtClean="0"/>
              <a:t>มีเครือข่ายการดูแลรักษาโรคเรื้อรังของสถานบริการและเชื่อมโยงไปชุมชน</a:t>
            </a: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th-TH" sz="2800" b="1" dirty="0" smtClean="0"/>
              <a:t>มีระบบส่งต่อทั้งไปและกลับที่ทำให้ผู้รับบริการเข้าถึงบริการได้ง่าย และได้รับการดูแลที่ต่อเนื่อง</a:t>
            </a:r>
            <a:endParaRPr lang="en-US" sz="2800" b="1" dirty="0" smtClean="0"/>
          </a:p>
          <a:p>
            <a:endParaRPr lang="th-TH" sz="2800" b="1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h-TH" sz="3600" b="1" dirty="0" smtClean="0"/>
              <a:t>การปรับระบบและกระบวนการบริการ</a:t>
            </a:r>
            <a:r>
              <a:rPr lang="en-US" sz="3600" b="1" dirty="0" smtClean="0"/>
              <a:t> </a:t>
            </a:r>
            <a:endParaRPr lang="th-TH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72396" y="6072206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4/6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485775"/>
            <a:ext cx="83058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500034" y="357166"/>
          <a:ext cx="8429684" cy="5974080"/>
        </p:xfrm>
        <a:graphic>
          <a:graphicData uri="http://schemas.openxmlformats.org/drawingml/2006/table">
            <a:tbl>
              <a:tblPr/>
              <a:tblGrid>
                <a:gridCol w="3285157"/>
                <a:gridCol w="1479447"/>
                <a:gridCol w="1832540"/>
                <a:gridCol w="1832540"/>
              </a:tblGrid>
              <a:tr h="385445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solidFill>
                            <a:srgbClr val="FFFF00"/>
                          </a:solidFill>
                          <a:latin typeface="Angsana New"/>
                          <a:ea typeface="MS Mincho"/>
                          <a:cs typeface="+mn-cs"/>
                        </a:rPr>
                        <a:t>กิจกรรม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ngsana New"/>
                        <a:ea typeface="MS Mincho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FFFF00"/>
                          </a:solidFill>
                          <a:latin typeface="Angsana New"/>
                          <a:ea typeface="MS Mincho"/>
                          <a:cs typeface="+mn-cs"/>
                        </a:rPr>
                        <a:t>ผู้ป่วยใหม่และกลุ่มเสี่ยงสูง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ngsana New"/>
                        <a:ea typeface="MS Mincho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FFFF00"/>
                          </a:solidFill>
                          <a:latin typeface="Angsana New"/>
                          <a:ea typeface="MS Mincho"/>
                          <a:cs typeface="+mn-cs"/>
                        </a:rPr>
                        <a:t>ผู้ป่วยที่ยังไม่มีภาวะแทรกซ้อน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ngsana New"/>
                        <a:ea typeface="MS Mincho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90170" algn="l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FFFF00"/>
                          </a:solidFill>
                          <a:latin typeface="Angsana New"/>
                          <a:ea typeface="MS Mincho"/>
                          <a:cs typeface="+mn-cs"/>
                        </a:rPr>
                        <a:t>ผู้ป่วยที่มีภาวะแทรกซ้อน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ngsana New"/>
                        <a:ea typeface="MS Mincho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104775" indent="-90170"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ประเมินปัจจัยเสี่ยงร่วมเพื่อการส่งต่อคลินิก ปรับเปลี่ยนและจัดการตนเองเพื่อลดเสี่ยงลดโรค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spcAft>
                          <a:spcPts val="0"/>
                        </a:spcAft>
                      </a:pP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spcAft>
                          <a:spcPts val="0"/>
                        </a:spcAft>
                      </a:pP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104140" indent="-104140"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 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สื่อสารข้อมูลสัญญาณเตือน</a:t>
                      </a:r>
                      <a:r>
                        <a:rPr lang="ar-SA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อาการที่ต้องมารพ</a:t>
                      </a:r>
                      <a:r>
                        <a:rPr lang="ar-SA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โดยด่วน รวมทั้ง โรคหัวใจขาดเลือด โรคหลอดเลือด</a:t>
                      </a: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สมอง (อัม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พฤกษ์</a:t>
                      </a:r>
                      <a:r>
                        <a:rPr lang="ar-SA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อัมพาต)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69913" indent="-60325" algn="ctr" rtl="1">
                        <a:spcAft>
                          <a:spcPts val="0"/>
                        </a:spcAft>
                      </a:pP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spcAft>
                          <a:spcPts val="0"/>
                        </a:spcAft>
                      </a:pP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spcAft>
                          <a:spcPts val="0"/>
                        </a:spcAft>
                      </a:pP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104140" indent="-104140"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 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ดูแล ป้องกันและจัดการโรคตามเป้าหมาย ผลลัพธ์</a:t>
                      </a:r>
                      <a:r>
                        <a:rPr lang="ar-SA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เป้าหมายการบริการ แนวทางปฏิบัติและ แนวทางการเพิ่มคุณภาพการบริการที่ จังหวัด</a:t>
                      </a:r>
                      <a:r>
                        <a:rPr lang="en-US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คณะกรรมการด้านโรคเรื้อรังจัดทำขึ้น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spcAft>
                          <a:spcPts val="0"/>
                        </a:spcAft>
                      </a:pP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spcAft>
                          <a:spcPts val="0"/>
                        </a:spcAft>
                      </a:pP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104140" indent="-104140"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 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ติดตามผลการป้องกันและการจัดการดูแลทั้งโดย การใช้ยาและไม่ใช้ยาในการลดเสี่ยง</a:t>
                      </a:r>
                      <a:r>
                        <a:rPr lang="ar-SA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โอกาสเสี่ยง ลดโรคและภาวะแทรกซ้อน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spcAft>
                          <a:spcPts val="0"/>
                        </a:spcAft>
                      </a:pP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spcAft>
                          <a:spcPts val="0"/>
                        </a:spcAft>
                      </a:pP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spcAft>
                          <a:spcPts val="0"/>
                        </a:spcAft>
                      </a:pP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104140" indent="-104140"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สอนทักษะการดูแลและการจัดการตนเองและ กระตุ้นให้ไปรับบริการอย่างต่อเนื่อง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rtl="1">
                        <a:spcAft>
                          <a:spcPts val="0"/>
                        </a:spcAft>
                      </a:pP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rtl="1">
                        <a:spcAft>
                          <a:spcPts val="0"/>
                        </a:spcAft>
                      </a:pP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104775" indent="-90170"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 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ค้นหา เฝ้าระวังภาวะแทรกซ้อน ป้องกันและชะลอการเกิดภาวะแทรกซ้อน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US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rtl="1">
                        <a:spcAft>
                          <a:spcPts val="0"/>
                        </a:spcAft>
                      </a:pP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rtl="1">
                        <a:spcAft>
                          <a:spcPts val="0"/>
                        </a:spcAft>
                      </a:pP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193675" indent="-193675"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7.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ให้การดูแลรักษา</a:t>
                      </a:r>
                      <a:r>
                        <a:rPr lang="ar-SA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th-TH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ส่งต่อเพื่อการรักษาตามมาตรฐานเมื่อมีภาวะแทรกซ้อน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US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US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rtl="1">
                        <a:spcAft>
                          <a:spcPts val="0"/>
                        </a:spcAft>
                      </a:pP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103505" indent="-103505">
                        <a:spcAft>
                          <a:spcPts val="600"/>
                        </a:spcAft>
                      </a:pPr>
                      <a:r>
                        <a:rPr lang="en-US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 </a:t>
                      </a:r>
                      <a:r>
                        <a:rPr lang="th-TH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กำหนด </a:t>
                      </a:r>
                      <a:r>
                        <a:rPr lang="en-US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case </a:t>
                      </a:r>
                      <a:r>
                        <a:rPr lang="th-TH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และติดตามเยี่ยมบ้านโดย ทีมสหวิชาชีพ</a:t>
                      </a:r>
                      <a:endParaRPr lang="en-US" sz="1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US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US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rtl="1">
                        <a:spcAft>
                          <a:spcPts val="0"/>
                        </a:spcAft>
                      </a:pP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194310" indent="-194310">
                        <a:spcAft>
                          <a:spcPts val="600"/>
                        </a:spcAft>
                        <a:tabLst>
                          <a:tab pos="193675" algn="l"/>
                        </a:tabLst>
                      </a:pPr>
                      <a:r>
                        <a:rPr lang="en-US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9. </a:t>
                      </a:r>
                      <a:r>
                        <a:rPr lang="th-TH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กิจกรรมฟื้นฟูผู้ป่วยที่มีภาวะแทรกซ้อนหรือพิการ </a:t>
                      </a:r>
                      <a:endParaRPr lang="en-US" sz="1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US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US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rtl="1">
                        <a:spcAft>
                          <a:spcPts val="0"/>
                        </a:spcAft>
                      </a:pP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reeform 4"/>
          <p:cNvSpPr>
            <a:spLocks/>
          </p:cNvSpPr>
          <p:nvPr/>
        </p:nvSpPr>
        <p:spPr bwMode="auto">
          <a:xfrm rot="943629">
            <a:off x="658813" y="4649788"/>
            <a:ext cx="4864100" cy="1212850"/>
          </a:xfrm>
          <a:custGeom>
            <a:avLst/>
            <a:gdLst>
              <a:gd name="T0" fmla="*/ 56662 w 2747"/>
              <a:gd name="T1" fmla="*/ 0 h 1131"/>
              <a:gd name="T2" fmla="*/ 4864100 w 2747"/>
              <a:gd name="T3" fmla="*/ 491145 h 1131"/>
              <a:gd name="T4" fmla="*/ 4855247 w 2747"/>
              <a:gd name="T5" fmla="*/ 1212850 h 1131"/>
              <a:gd name="T6" fmla="*/ 0 w 2747"/>
              <a:gd name="T7" fmla="*/ 27882 h 1131"/>
              <a:gd name="T8" fmla="*/ 56662 w 2747"/>
              <a:gd name="T9" fmla="*/ 0 h 11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47"/>
              <a:gd name="T16" fmla="*/ 0 h 1131"/>
              <a:gd name="T17" fmla="*/ 2747 w 2747"/>
              <a:gd name="T18" fmla="*/ 1131 h 11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47" h="1131">
                <a:moveTo>
                  <a:pt x="32" y="0"/>
                </a:moveTo>
                <a:lnTo>
                  <a:pt x="2747" y="458"/>
                </a:lnTo>
                <a:lnTo>
                  <a:pt x="2742" y="1131"/>
                </a:lnTo>
                <a:lnTo>
                  <a:pt x="0" y="26"/>
                </a:lnTo>
                <a:lnTo>
                  <a:pt x="32" y="0"/>
                </a:lnTo>
                <a:close/>
              </a:path>
            </a:pathLst>
          </a:cu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03" name="Line 5"/>
          <p:cNvSpPr>
            <a:spLocks noChangeShapeType="1"/>
          </p:cNvSpPr>
          <p:nvPr/>
        </p:nvSpPr>
        <p:spPr bwMode="auto">
          <a:xfrm rot="38969">
            <a:off x="1774825" y="4462463"/>
            <a:ext cx="2455863" cy="10858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Freeform 6"/>
          <p:cNvSpPr>
            <a:spLocks/>
          </p:cNvSpPr>
          <p:nvPr/>
        </p:nvSpPr>
        <p:spPr bwMode="auto">
          <a:xfrm rot="-420076">
            <a:off x="1031875" y="2032000"/>
            <a:ext cx="4510088" cy="1509713"/>
          </a:xfrm>
          <a:custGeom>
            <a:avLst/>
            <a:gdLst>
              <a:gd name="T0" fmla="*/ 0 w 2726"/>
              <a:gd name="T1" fmla="*/ 1480324 h 1387"/>
              <a:gd name="T2" fmla="*/ 4208974 w 2726"/>
              <a:gd name="T3" fmla="*/ 0 h 1387"/>
              <a:gd name="T4" fmla="*/ 4510088 w 2726"/>
              <a:gd name="T5" fmla="*/ 743428 h 1387"/>
              <a:gd name="T6" fmla="*/ 36398 w 2726"/>
              <a:gd name="T7" fmla="*/ 1509713 h 1387"/>
              <a:gd name="T8" fmla="*/ 0 w 2726"/>
              <a:gd name="T9" fmla="*/ 1480324 h 13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6"/>
              <a:gd name="T16" fmla="*/ 0 h 1387"/>
              <a:gd name="T17" fmla="*/ 2726 w 2726"/>
              <a:gd name="T18" fmla="*/ 1387 h 13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6" h="1387">
                <a:moveTo>
                  <a:pt x="0" y="1360"/>
                </a:moveTo>
                <a:lnTo>
                  <a:pt x="2544" y="0"/>
                </a:lnTo>
                <a:lnTo>
                  <a:pt x="2726" y="683"/>
                </a:lnTo>
                <a:lnTo>
                  <a:pt x="22" y="1387"/>
                </a:lnTo>
                <a:lnTo>
                  <a:pt x="0" y="1360"/>
                </a:lnTo>
                <a:close/>
              </a:path>
            </a:pathLst>
          </a:cu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05" name="Line 7"/>
          <p:cNvSpPr>
            <a:spLocks noChangeShapeType="1"/>
          </p:cNvSpPr>
          <p:nvPr/>
        </p:nvSpPr>
        <p:spPr bwMode="auto">
          <a:xfrm rot="21179924" flipV="1">
            <a:off x="1804988" y="2678113"/>
            <a:ext cx="2519362" cy="6826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Freeform 8"/>
          <p:cNvSpPr>
            <a:spLocks/>
          </p:cNvSpPr>
          <p:nvPr/>
        </p:nvSpPr>
        <p:spPr bwMode="auto">
          <a:xfrm rot="-498083">
            <a:off x="1023938" y="3092450"/>
            <a:ext cx="4300537" cy="735013"/>
          </a:xfrm>
          <a:custGeom>
            <a:avLst/>
            <a:gdLst>
              <a:gd name="T0" fmla="*/ 0 w 2747"/>
              <a:gd name="T1" fmla="*/ 452234 h 694"/>
              <a:gd name="T2" fmla="*/ 4300537 w 2747"/>
              <a:gd name="T3" fmla="*/ 0 h 694"/>
              <a:gd name="T4" fmla="*/ 4292709 w 2747"/>
              <a:gd name="T5" fmla="*/ 735013 h 694"/>
              <a:gd name="T6" fmla="*/ 9393 w 2747"/>
              <a:gd name="T7" fmla="*/ 486125 h 694"/>
              <a:gd name="T8" fmla="*/ 0 w 2747"/>
              <a:gd name="T9" fmla="*/ 452234 h 6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47"/>
              <a:gd name="T16" fmla="*/ 0 h 694"/>
              <a:gd name="T17" fmla="*/ 2747 w 2747"/>
              <a:gd name="T18" fmla="*/ 694 h 6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47" h="694">
                <a:moveTo>
                  <a:pt x="0" y="427"/>
                </a:moveTo>
                <a:lnTo>
                  <a:pt x="2747" y="0"/>
                </a:lnTo>
                <a:lnTo>
                  <a:pt x="2742" y="694"/>
                </a:lnTo>
                <a:lnTo>
                  <a:pt x="6" y="459"/>
                </a:lnTo>
                <a:lnTo>
                  <a:pt x="0" y="427"/>
                </a:lnTo>
                <a:close/>
              </a:path>
            </a:pathLst>
          </a:cu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07" name="Line 9"/>
          <p:cNvSpPr>
            <a:spLocks noChangeShapeType="1"/>
          </p:cNvSpPr>
          <p:nvPr/>
        </p:nvSpPr>
        <p:spPr bwMode="auto">
          <a:xfrm rot="21101917" flipV="1">
            <a:off x="1785938" y="3486150"/>
            <a:ext cx="2582862" cy="73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Freeform 10"/>
          <p:cNvSpPr>
            <a:spLocks/>
          </p:cNvSpPr>
          <p:nvPr/>
        </p:nvSpPr>
        <p:spPr bwMode="auto">
          <a:xfrm rot="-487159">
            <a:off x="1030288" y="3609975"/>
            <a:ext cx="4259262" cy="1238250"/>
          </a:xfrm>
          <a:custGeom>
            <a:avLst/>
            <a:gdLst>
              <a:gd name="T0" fmla="*/ 49616 w 2747"/>
              <a:gd name="T1" fmla="*/ 0 h 1131"/>
              <a:gd name="T2" fmla="*/ 4259262 w 2747"/>
              <a:gd name="T3" fmla="*/ 501431 h 1131"/>
              <a:gd name="T4" fmla="*/ 4251509 w 2747"/>
              <a:gd name="T5" fmla="*/ 1238250 h 1131"/>
              <a:gd name="T6" fmla="*/ 0 w 2747"/>
              <a:gd name="T7" fmla="*/ 28466 h 1131"/>
              <a:gd name="T8" fmla="*/ 49616 w 2747"/>
              <a:gd name="T9" fmla="*/ 0 h 11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47"/>
              <a:gd name="T16" fmla="*/ 0 h 1131"/>
              <a:gd name="T17" fmla="*/ 2747 w 2747"/>
              <a:gd name="T18" fmla="*/ 1131 h 11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47" h="1131">
                <a:moveTo>
                  <a:pt x="32" y="0"/>
                </a:moveTo>
                <a:lnTo>
                  <a:pt x="2747" y="458"/>
                </a:lnTo>
                <a:lnTo>
                  <a:pt x="2742" y="1131"/>
                </a:lnTo>
                <a:lnTo>
                  <a:pt x="0" y="26"/>
                </a:lnTo>
                <a:lnTo>
                  <a:pt x="32" y="0"/>
                </a:lnTo>
                <a:close/>
              </a:path>
            </a:pathLst>
          </a:cu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09" name="Line 11"/>
          <p:cNvSpPr>
            <a:spLocks noChangeShapeType="1"/>
          </p:cNvSpPr>
          <p:nvPr/>
        </p:nvSpPr>
        <p:spPr bwMode="auto">
          <a:xfrm rot="-487159">
            <a:off x="1827213" y="3794125"/>
            <a:ext cx="2486025" cy="4778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Text Box 12"/>
          <p:cNvSpPr txBox="1">
            <a:spLocks noChangeArrowheads="1"/>
          </p:cNvSpPr>
          <p:nvPr/>
        </p:nvSpPr>
        <p:spPr bwMode="auto">
          <a:xfrm>
            <a:off x="392113" y="3148013"/>
            <a:ext cx="1135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HbA</a:t>
            </a:r>
            <a:r>
              <a:rPr lang="en-GB" b="1" baseline="-25000"/>
              <a:t>1c</a:t>
            </a:r>
            <a:endParaRPr lang="en-GB" b="1"/>
          </a:p>
        </p:txBody>
      </p:sp>
      <p:sp>
        <p:nvSpPr>
          <p:cNvPr id="51211" name="Text Box 13"/>
          <p:cNvSpPr txBox="1">
            <a:spLocks noChangeArrowheads="1"/>
          </p:cNvSpPr>
          <p:nvPr/>
        </p:nvSpPr>
        <p:spPr bwMode="auto">
          <a:xfrm>
            <a:off x="6397625" y="2586038"/>
            <a:ext cx="23002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/>
              <a:t>Microvascular complications e.g. kidney disease and blindness *</a:t>
            </a:r>
          </a:p>
        </p:txBody>
      </p:sp>
      <p:sp>
        <p:nvSpPr>
          <p:cNvPr id="51212" name="Text Box 14"/>
          <p:cNvSpPr txBox="1">
            <a:spLocks noChangeArrowheads="1"/>
          </p:cNvSpPr>
          <p:nvPr/>
        </p:nvSpPr>
        <p:spPr bwMode="auto">
          <a:xfrm>
            <a:off x="6407150" y="3929063"/>
            <a:ext cx="162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/>
              <a:t>Heart attack *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69900" y="234950"/>
            <a:ext cx="7964488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3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UKPDS: Tight Glycaemic Control Reduces Complications</a:t>
            </a:r>
          </a:p>
        </p:txBody>
      </p:sp>
      <p:sp>
        <p:nvSpPr>
          <p:cNvPr id="51214" name="Text Box 16"/>
          <p:cNvSpPr txBox="1">
            <a:spLocks noChangeArrowheads="1"/>
          </p:cNvSpPr>
          <p:nvPr/>
        </p:nvSpPr>
        <p:spPr bwMode="auto">
          <a:xfrm>
            <a:off x="6413500" y="1768475"/>
            <a:ext cx="1831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/>
              <a:t>Deaths related to diabetes *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826000" y="1752600"/>
            <a:ext cx="1693863" cy="792163"/>
            <a:chOff x="3064" y="869"/>
            <a:chExt cx="1067" cy="499"/>
          </a:xfrm>
        </p:grpSpPr>
        <p:pic>
          <p:nvPicPr>
            <p:cNvPr id="51239" name="Picture 1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3466"/>
                </a:clrFrom>
                <a:clrTo>
                  <a:srgbClr val="00346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1" y="869"/>
              <a:ext cx="630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40" name="AutoShape 19"/>
            <p:cNvSpPr>
              <a:spLocks noChangeArrowheads="1"/>
            </p:cNvSpPr>
            <p:nvPr/>
          </p:nvSpPr>
          <p:spPr bwMode="auto">
            <a:xfrm>
              <a:off x="3064" y="876"/>
              <a:ext cx="702" cy="49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1800">
                <a:latin typeface="Tahoma" pitchFamily="34" charset="0"/>
              </a:endParaRPr>
            </a:p>
          </p:txBody>
        </p:sp>
        <p:sp>
          <p:nvSpPr>
            <p:cNvPr id="51241" name="Text Box 20"/>
            <p:cNvSpPr txBox="1">
              <a:spLocks noChangeArrowheads="1"/>
            </p:cNvSpPr>
            <p:nvPr/>
          </p:nvSpPr>
          <p:spPr bwMode="auto">
            <a:xfrm>
              <a:off x="3069" y="949"/>
              <a:ext cx="7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>
                  <a:solidFill>
                    <a:schemeClr val="bg1"/>
                  </a:solidFill>
                </a:rPr>
                <a:t>21%</a:t>
              </a:r>
            </a:p>
          </p:txBody>
        </p:sp>
      </p:grpSp>
      <p:sp>
        <p:nvSpPr>
          <p:cNvPr id="51216" name="Text Box 21"/>
          <p:cNvSpPr txBox="1">
            <a:spLocks noChangeArrowheads="1"/>
          </p:cNvSpPr>
          <p:nvPr/>
        </p:nvSpPr>
        <p:spPr bwMode="auto">
          <a:xfrm>
            <a:off x="-36513" y="6323013"/>
            <a:ext cx="84248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Stratton IM </a:t>
            </a:r>
            <a:r>
              <a:rPr lang="en-GB" sz="1200" i="1"/>
              <a:t>et al</a:t>
            </a:r>
            <a:r>
              <a:rPr lang="en-GB" sz="1200"/>
              <a:t>. UKPDS 35. </a:t>
            </a:r>
            <a:r>
              <a:rPr lang="en-GB" sz="1200" i="1"/>
              <a:t>BMJ</a:t>
            </a:r>
            <a:r>
              <a:rPr lang="en-GB" sz="1200"/>
              <a:t> 2000; </a:t>
            </a:r>
            <a:r>
              <a:rPr lang="en-GB" sz="1200" b="1"/>
              <a:t>321</a:t>
            </a:r>
            <a:r>
              <a:rPr lang="en-GB" sz="1200"/>
              <a:t>: 405–412</a:t>
            </a:r>
          </a:p>
        </p:txBody>
      </p:sp>
      <p:sp>
        <p:nvSpPr>
          <p:cNvPr id="51217" name="Text Box 22"/>
          <p:cNvSpPr txBox="1">
            <a:spLocks noChangeArrowheads="1"/>
          </p:cNvSpPr>
          <p:nvPr/>
        </p:nvSpPr>
        <p:spPr bwMode="auto">
          <a:xfrm>
            <a:off x="6416675" y="4708525"/>
            <a:ext cx="23336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/>
              <a:t>Amputation or fatal peripheral blood vessel disease *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599113" y="2781300"/>
            <a:ext cx="844550" cy="841375"/>
            <a:chOff x="3594" y="2063"/>
            <a:chExt cx="618" cy="703"/>
          </a:xfrm>
        </p:grpSpPr>
        <p:pic>
          <p:nvPicPr>
            <p:cNvPr id="51237" name="Picture 2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3466"/>
                </a:clrFrom>
                <a:clrTo>
                  <a:srgbClr val="003466">
                    <a:alpha val="0"/>
                  </a:srgbClr>
                </a:clrTo>
              </a:clrChange>
            </a:blip>
            <a:srcRect l="33139" t="33435" r="11595"/>
            <a:stretch>
              <a:fillRect/>
            </a:stretch>
          </p:blipFill>
          <p:spPr bwMode="auto">
            <a:xfrm>
              <a:off x="3829" y="2413"/>
              <a:ext cx="383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8" name="Picture 2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3466"/>
                </a:clrFrom>
                <a:clrTo>
                  <a:srgbClr val="003466">
                    <a:alpha val="0"/>
                  </a:srgbClr>
                </a:clrTo>
              </a:clrChange>
            </a:blip>
            <a:srcRect l="-4330" t="1534" r="65926" b="36043"/>
            <a:stretch>
              <a:fillRect/>
            </a:stretch>
          </p:blipFill>
          <p:spPr bwMode="auto">
            <a:xfrm>
              <a:off x="3594" y="2063"/>
              <a:ext cx="32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19" name="AutoShape 26"/>
          <p:cNvSpPr>
            <a:spLocks noChangeArrowheads="1"/>
          </p:cNvSpPr>
          <p:nvPr/>
        </p:nvSpPr>
        <p:spPr bwMode="auto">
          <a:xfrm>
            <a:off x="4810125" y="2774950"/>
            <a:ext cx="1114425" cy="7810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Tahoma" pitchFamily="34" charset="0"/>
            </a:endParaRPr>
          </a:p>
        </p:txBody>
      </p:sp>
      <p:sp>
        <p:nvSpPr>
          <p:cNvPr id="51220" name="Text Box 27"/>
          <p:cNvSpPr txBox="1">
            <a:spLocks noChangeArrowheads="1"/>
          </p:cNvSpPr>
          <p:nvPr/>
        </p:nvSpPr>
        <p:spPr bwMode="auto">
          <a:xfrm>
            <a:off x="4813300" y="2892425"/>
            <a:ext cx="1135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bg1"/>
                </a:solidFill>
              </a:rPr>
              <a:t>37%</a:t>
            </a:r>
          </a:p>
        </p:txBody>
      </p:sp>
      <p:pic>
        <p:nvPicPr>
          <p:cNvPr id="51221" name="Picture 2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3466"/>
              </a:clrFrom>
              <a:clrTo>
                <a:srgbClr val="0034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5338" y="3778250"/>
            <a:ext cx="11445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2" name="AutoShape 29"/>
          <p:cNvSpPr>
            <a:spLocks noChangeArrowheads="1"/>
          </p:cNvSpPr>
          <p:nvPr/>
        </p:nvSpPr>
        <p:spPr bwMode="auto">
          <a:xfrm>
            <a:off x="4822825" y="3789363"/>
            <a:ext cx="1114425" cy="7810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Tahoma" pitchFamily="34" charset="0"/>
            </a:endParaRPr>
          </a:p>
        </p:txBody>
      </p:sp>
      <p:sp>
        <p:nvSpPr>
          <p:cNvPr id="51223" name="Text Box 30"/>
          <p:cNvSpPr txBox="1">
            <a:spLocks noChangeArrowheads="1"/>
          </p:cNvSpPr>
          <p:nvPr/>
        </p:nvSpPr>
        <p:spPr bwMode="auto">
          <a:xfrm>
            <a:off x="4826000" y="3911600"/>
            <a:ext cx="1135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bg1"/>
                </a:solidFill>
              </a:rPr>
              <a:t>14%</a:t>
            </a:r>
          </a:p>
        </p:txBody>
      </p:sp>
      <p:pic>
        <p:nvPicPr>
          <p:cNvPr id="51224" name="Picture 3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8975" y="5681663"/>
            <a:ext cx="601663" cy="442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1225" name="AutoShape 32"/>
          <p:cNvSpPr>
            <a:spLocks noChangeArrowheads="1"/>
          </p:cNvSpPr>
          <p:nvPr/>
        </p:nvSpPr>
        <p:spPr bwMode="auto">
          <a:xfrm>
            <a:off x="4838700" y="5792788"/>
            <a:ext cx="1069975" cy="7381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Tahoma" pitchFamily="34" charset="0"/>
            </a:endParaRPr>
          </a:p>
        </p:txBody>
      </p:sp>
      <p:sp>
        <p:nvSpPr>
          <p:cNvPr id="51226" name="Text Box 33"/>
          <p:cNvSpPr txBox="1">
            <a:spLocks noChangeArrowheads="1"/>
          </p:cNvSpPr>
          <p:nvPr/>
        </p:nvSpPr>
        <p:spPr bwMode="auto">
          <a:xfrm>
            <a:off x="4832350" y="5921375"/>
            <a:ext cx="1089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bg1"/>
                </a:solidFill>
              </a:rPr>
              <a:t>12%</a:t>
            </a:r>
          </a:p>
        </p:txBody>
      </p:sp>
      <p:sp>
        <p:nvSpPr>
          <p:cNvPr id="51227" name="Freeform 34"/>
          <p:cNvSpPr>
            <a:spLocks/>
          </p:cNvSpPr>
          <p:nvPr/>
        </p:nvSpPr>
        <p:spPr bwMode="auto">
          <a:xfrm rot="276614">
            <a:off x="1001713" y="4149725"/>
            <a:ext cx="4278312" cy="1152525"/>
          </a:xfrm>
          <a:custGeom>
            <a:avLst/>
            <a:gdLst>
              <a:gd name="T0" fmla="*/ 49838 w 2747"/>
              <a:gd name="T1" fmla="*/ 0 h 1131"/>
              <a:gd name="T2" fmla="*/ 4278312 w 2747"/>
              <a:gd name="T3" fmla="*/ 466717 h 1131"/>
              <a:gd name="T4" fmla="*/ 4270525 w 2747"/>
              <a:gd name="T5" fmla="*/ 1152525 h 1131"/>
              <a:gd name="T6" fmla="*/ 0 w 2747"/>
              <a:gd name="T7" fmla="*/ 26495 h 1131"/>
              <a:gd name="T8" fmla="*/ 49838 w 2747"/>
              <a:gd name="T9" fmla="*/ 0 h 11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47"/>
              <a:gd name="T16" fmla="*/ 0 h 1131"/>
              <a:gd name="T17" fmla="*/ 2747 w 2747"/>
              <a:gd name="T18" fmla="*/ 1131 h 11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47" h="1131">
                <a:moveTo>
                  <a:pt x="32" y="0"/>
                </a:moveTo>
                <a:lnTo>
                  <a:pt x="2747" y="458"/>
                </a:lnTo>
                <a:lnTo>
                  <a:pt x="2742" y="1131"/>
                </a:lnTo>
                <a:lnTo>
                  <a:pt x="0" y="26"/>
                </a:lnTo>
                <a:lnTo>
                  <a:pt x="32" y="0"/>
                </a:lnTo>
                <a:close/>
              </a:path>
            </a:pathLst>
          </a:cu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28" name="Line 35"/>
          <p:cNvSpPr>
            <a:spLocks noChangeShapeType="1"/>
          </p:cNvSpPr>
          <p:nvPr/>
        </p:nvSpPr>
        <p:spPr bwMode="auto">
          <a:xfrm rot="276614">
            <a:off x="1762125" y="4276725"/>
            <a:ext cx="2582863" cy="4810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9" name="AutoShape 36"/>
          <p:cNvSpPr>
            <a:spLocks noChangeArrowheads="1"/>
          </p:cNvSpPr>
          <p:nvPr/>
        </p:nvSpPr>
        <p:spPr bwMode="auto">
          <a:xfrm>
            <a:off x="177800" y="3689350"/>
            <a:ext cx="1371600" cy="882650"/>
          </a:xfrm>
          <a:prstGeom prst="downArrow">
            <a:avLst>
              <a:gd name="adj1" fmla="val 50000"/>
              <a:gd name="adj2" fmla="val 47421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Tahoma" pitchFamily="34" charset="0"/>
            </a:endParaRPr>
          </a:p>
        </p:txBody>
      </p:sp>
      <p:pic>
        <p:nvPicPr>
          <p:cNvPr id="51230" name="Picture 3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084"/>
          <a:stretch>
            <a:fillRect/>
          </a:stretch>
        </p:blipFill>
        <p:spPr bwMode="auto">
          <a:xfrm>
            <a:off x="5514975" y="4786313"/>
            <a:ext cx="12176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1" name="AutoShape 38"/>
          <p:cNvSpPr>
            <a:spLocks noChangeArrowheads="1"/>
          </p:cNvSpPr>
          <p:nvPr/>
        </p:nvSpPr>
        <p:spPr bwMode="auto">
          <a:xfrm>
            <a:off x="4810125" y="4787900"/>
            <a:ext cx="1114425" cy="7810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latin typeface="Tahoma" pitchFamily="34" charset="0"/>
            </a:endParaRPr>
          </a:p>
        </p:txBody>
      </p:sp>
      <p:sp>
        <p:nvSpPr>
          <p:cNvPr id="51232" name="Text Box 39"/>
          <p:cNvSpPr txBox="1">
            <a:spLocks noChangeArrowheads="1"/>
          </p:cNvSpPr>
          <p:nvPr/>
        </p:nvSpPr>
        <p:spPr bwMode="auto">
          <a:xfrm>
            <a:off x="4814888" y="4914900"/>
            <a:ext cx="1135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bg1"/>
                </a:solidFill>
              </a:rPr>
              <a:t>43%</a:t>
            </a:r>
          </a:p>
        </p:txBody>
      </p:sp>
      <p:sp>
        <p:nvSpPr>
          <p:cNvPr id="51233" name="Text Box 40"/>
          <p:cNvSpPr txBox="1">
            <a:spLocks noChangeArrowheads="1"/>
          </p:cNvSpPr>
          <p:nvPr/>
        </p:nvSpPr>
        <p:spPr bwMode="auto">
          <a:xfrm>
            <a:off x="6426200" y="5792788"/>
            <a:ext cx="2333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/>
              <a:t>Stroke **</a:t>
            </a:r>
          </a:p>
        </p:txBody>
      </p:sp>
      <p:sp>
        <p:nvSpPr>
          <p:cNvPr id="51234" name="Text Box 41"/>
          <p:cNvSpPr txBox="1">
            <a:spLocks noChangeArrowheads="1"/>
          </p:cNvSpPr>
          <p:nvPr/>
        </p:nvSpPr>
        <p:spPr bwMode="auto">
          <a:xfrm>
            <a:off x="323850" y="3860800"/>
            <a:ext cx="11350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500" b="1">
                <a:solidFill>
                  <a:schemeClr val="bg1"/>
                </a:solidFill>
              </a:rPr>
              <a:t>1%</a:t>
            </a:r>
            <a:endParaRPr lang="en-GB" sz="2500">
              <a:solidFill>
                <a:schemeClr val="bg1"/>
              </a:solidFill>
            </a:endParaRPr>
          </a:p>
        </p:txBody>
      </p:sp>
      <p:sp>
        <p:nvSpPr>
          <p:cNvPr id="51235" name="Text Box 42"/>
          <p:cNvSpPr txBox="1">
            <a:spLocks noChangeArrowheads="1"/>
          </p:cNvSpPr>
          <p:nvPr/>
        </p:nvSpPr>
        <p:spPr bwMode="auto">
          <a:xfrm>
            <a:off x="684213" y="1196975"/>
            <a:ext cx="815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GB" sz="1400"/>
              <a:t>Epidemiological extrapolation showing benefit of a </a:t>
            </a:r>
            <a:r>
              <a:rPr lang="en-US" altLang="en-US" sz="1400"/>
              <a:t>1% reduction in mean HbA</a:t>
            </a:r>
            <a:r>
              <a:rPr lang="en-US" altLang="en-US" sz="1400" baseline="-25000"/>
              <a:t>1c </a:t>
            </a:r>
            <a:endParaRPr lang="en-US" altLang="en-US" sz="1400" baseline="30000"/>
          </a:p>
        </p:txBody>
      </p:sp>
      <p:sp>
        <p:nvSpPr>
          <p:cNvPr id="51236" name="Text Box 43"/>
          <p:cNvSpPr txBox="1">
            <a:spLocks noChangeArrowheads="1"/>
          </p:cNvSpPr>
          <p:nvPr/>
        </p:nvSpPr>
        <p:spPr bwMode="auto">
          <a:xfrm>
            <a:off x="614363" y="5229225"/>
            <a:ext cx="1509712" cy="7794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/>
              <a:t>* p&lt;0.0001</a:t>
            </a:r>
          </a:p>
          <a:p>
            <a:pPr>
              <a:spcBef>
                <a:spcPct val="50000"/>
              </a:spcBef>
            </a:pPr>
            <a:r>
              <a:rPr lang="en-GB" sz="1800"/>
              <a:t>** p=0.035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4813"/>
            <a:ext cx="882015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827088" y="6200775"/>
            <a:ext cx="7759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latin typeface="Tahoma" pitchFamily="34" charset="0"/>
              </a:rPr>
              <a:t>(</a:t>
            </a:r>
            <a:r>
              <a:rPr lang="th-TH" sz="2000" i="1">
                <a:latin typeface="Tahoma" pitchFamily="34" charset="0"/>
              </a:rPr>
              <a:t>Chapter 5 – Improving health care: individual intervention</a:t>
            </a:r>
            <a:r>
              <a:rPr lang="en-US" sz="2000" i="1">
                <a:latin typeface="Tahoma" pitchFamily="34" charset="0"/>
              </a:rPr>
              <a:t>: WHO)</a:t>
            </a:r>
            <a:endParaRPr lang="th-TH" sz="2000" i="1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th-TH" b="1" dirty="0" smtClean="0"/>
              <a:t>จัดบริการเชื่อมโยงชุมชน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2000" b="1" dirty="0" smtClean="0"/>
              <a:t>มีการสื่อสาร และเสริมทักษะให้ชุมชนสามารถจัดการเพื่อลดปัจจัยเสี่ยงสูงหลักๆ ในชุมชนได้</a:t>
            </a:r>
            <a:endParaRPr lang="en-US" sz="2000" b="1" dirty="0" smtClean="0"/>
          </a:p>
          <a:p>
            <a:pPr marL="514350" indent="-514350">
              <a:buFont typeface="+mj-lt"/>
              <a:buAutoNum type="arabicPeriod"/>
            </a:pPr>
            <a:r>
              <a:rPr lang="th-TH" sz="2000" b="1" dirty="0" smtClean="0"/>
              <a:t>สนับสนุนการปรับสภาพแวดล้อมของชุมชนที่เอื้อต่อการป้องกันการเกิดโรคในกลุ่มเสี่ยงและประชาชนทั่วไปและสนับสนุนการจัดการตนเองของผู้เป็นโรค</a:t>
            </a:r>
            <a:r>
              <a:rPr lang="ar-SA" sz="2000" b="1" dirty="0" smtClean="0"/>
              <a:t>/</a:t>
            </a:r>
            <a:r>
              <a:rPr lang="th-TH" sz="2000" b="1" dirty="0" smtClean="0"/>
              <a:t>ป่วย และกลุ่มเสี่ยงสูง </a:t>
            </a:r>
            <a:endParaRPr lang="en-US" sz="2000" b="1" dirty="0" smtClean="0"/>
          </a:p>
          <a:p>
            <a:pPr marL="514350" indent="-514350">
              <a:buFont typeface="+mj-lt"/>
              <a:buAutoNum type="arabicPeriod"/>
            </a:pPr>
            <a:r>
              <a:rPr lang="th-TH" sz="2000" b="1" dirty="0" smtClean="0"/>
              <a:t>สนับสนุนการจัดกิจกรรมเพื่อสุขภาพอย่างต่อเนื่องและ</a:t>
            </a:r>
            <a:r>
              <a:rPr lang="ar-SA" sz="2000" b="1" dirty="0" smtClean="0"/>
              <a:t>/</a:t>
            </a:r>
            <a:r>
              <a:rPr lang="th-TH" sz="2000" b="1" dirty="0" smtClean="0"/>
              <a:t>หรือจัดตั้งกลุ่ม</a:t>
            </a:r>
            <a:r>
              <a:rPr lang="en-US" sz="2000" b="1" dirty="0" smtClean="0"/>
              <a:t>/</a:t>
            </a:r>
            <a:r>
              <a:rPr lang="th-TH" sz="2000" b="1" dirty="0" smtClean="0"/>
              <a:t>ชมรมเพื่อสุขภาพสนับสนุน การป้องกันควบคุมโรค ในชุมชน</a:t>
            </a:r>
            <a:endParaRPr lang="en-US" sz="2000" b="1" dirty="0" smtClean="0"/>
          </a:p>
          <a:p>
            <a:pPr marL="514350" indent="-514350">
              <a:buFont typeface="+mj-lt"/>
              <a:buAutoNum type="arabicPeriod"/>
            </a:pPr>
            <a:r>
              <a:rPr lang="th-TH" sz="2000" b="1" dirty="0" smtClean="0"/>
              <a:t>ส่งเสริมสนับสนุนการดูแล ติดตาม ระดับน้ำตาลในเลือด การวัดความดันโลหิต และปัจจัยเสี่ยงหลักร่วมด้วยตนเอง ในกลุ่มเสี่ยงสูง ผู้เป็นโรค</a:t>
            </a:r>
            <a:r>
              <a:rPr lang="en-US" sz="2000" b="1" dirty="0" smtClean="0"/>
              <a:t>/</a:t>
            </a:r>
            <a:r>
              <a:rPr lang="th-TH" sz="2000" b="1" dirty="0" smtClean="0"/>
              <a:t>ป่วย โดยการมีส่วนร่วมของอสม</a:t>
            </a:r>
            <a:r>
              <a:rPr lang="ar-SA" sz="2000" b="1" dirty="0" smtClean="0"/>
              <a:t>.</a:t>
            </a:r>
            <a:r>
              <a:rPr lang="th-TH" sz="2000" b="1" dirty="0" smtClean="0"/>
              <a:t>หรือผู้ให้บริการพื้นฐานในสถานที่ทำงาน</a:t>
            </a:r>
            <a:endParaRPr lang="en-US" sz="2000" b="1" dirty="0" smtClean="0"/>
          </a:p>
          <a:p>
            <a:pPr marL="514350" indent="-514350">
              <a:buFont typeface="+mj-lt"/>
              <a:buAutoNum type="arabicPeriod"/>
            </a:pPr>
            <a:r>
              <a:rPr lang="th-TH" sz="2000" b="1" dirty="0" smtClean="0"/>
              <a:t>สนับสนุนการจัดกิจกรรมเพื่อแลกเปลี่ยนเรียนรู้แนวทางการดูแลตนเองของกลุ่ม</a:t>
            </a:r>
            <a:r>
              <a:rPr lang="en-US" sz="2000" b="1" dirty="0" smtClean="0"/>
              <a:t>/</a:t>
            </a:r>
            <a:r>
              <a:rPr lang="th-TH" sz="2000" b="1" dirty="0" smtClean="0"/>
              <a:t>ชมรม ผู้เป็นโรค</a:t>
            </a:r>
            <a:r>
              <a:rPr lang="en-US" sz="2000" b="1" dirty="0" smtClean="0"/>
              <a:t>/</a:t>
            </a:r>
            <a:r>
              <a:rPr lang="th-TH" sz="2000" b="1" dirty="0" smtClean="0"/>
              <a:t>ป่วย โรคเรื้อรังในชุมชน</a:t>
            </a:r>
            <a:endParaRPr lang="en-US" sz="2000" b="1" dirty="0" smtClean="0"/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715272" y="6120490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3/5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th-TH" sz="4000" b="1" dirty="0" smtClean="0"/>
              <a:t>ระบบสนับสนุนการจัดการตนเอง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จัดระบบเพื่อให้มีการสนับสนุนส่งเสริมการตัดสินใจ วางแนว</a:t>
            </a: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แผนการดูแล กำกับและจัดการดูแล โดยผู้เป็นโรค</a:t>
            </a: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ป่วยด้วยตนเองอย่างต่อเนื่อง</a:t>
            </a:r>
            <a:r>
              <a:rPr lang="th-TH" b="1" dirty="0" smtClean="0"/>
              <a:t>รวมทั้งการจัดระบบเตือนหรือการติดตามเยี่ยมบ้าน และสนับสนุนการรวมกลุ่ม การแลกเปลี่ยนเรียนรู้ ของผู้เป็นโรค</a:t>
            </a:r>
            <a:r>
              <a:rPr lang="ar-SA" b="1" dirty="0" smtClean="0"/>
              <a:t>/</a:t>
            </a:r>
            <a:r>
              <a:rPr lang="th-TH" b="1" dirty="0" smtClean="0"/>
              <a:t>ผู้ป่วย</a:t>
            </a:r>
            <a:r>
              <a:rPr lang="ar-SA" b="1" dirty="0" smtClean="0"/>
              <a:t>/</a:t>
            </a:r>
            <a:r>
              <a:rPr lang="th-TH" b="1" dirty="0" smtClean="0"/>
              <a:t>กลุ่มเสี่ยงสูง 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คืนและแลกเปลี่ยนข้อมูล </a:t>
            </a:r>
            <a:r>
              <a:rPr lang="th-TH" b="1" dirty="0" smtClean="0"/>
              <a:t>รวมทั้งแนะนำการใช้ยา แก่ผู้รับบริการ</a:t>
            </a:r>
            <a:r>
              <a:rPr lang="ar-SA" b="1" dirty="0" smtClean="0"/>
              <a:t>/ </a:t>
            </a:r>
            <a:r>
              <a:rPr lang="th-TH" b="1" dirty="0" smtClean="0"/>
              <a:t>บุคคลในครอบครัว เพื่อการตัดสินใจใน การสร้างเสริมพฤติกรรม การป้องกันและลดพฤติกรรมเสี่ยง</a:t>
            </a:r>
            <a:r>
              <a:rPr lang="ar-SA" b="1" dirty="0" smtClean="0"/>
              <a:t>/</a:t>
            </a:r>
            <a:r>
              <a:rPr lang="th-TH" b="1" dirty="0" smtClean="0"/>
              <a:t>โอกาสเสี่ยง ความต่อเนื่องในการใช้ยาที่จำเป็น และเทคนิคการดูแลตนเองในชีวิตประจำวัน ประกอบการตั้งเป้าหมาย เพื่อการวางแนวทาง</a:t>
            </a:r>
            <a:r>
              <a:rPr lang="ar-SA" b="1" dirty="0" smtClean="0"/>
              <a:t>/</a:t>
            </a:r>
            <a:r>
              <a:rPr lang="th-TH" b="1" dirty="0" smtClean="0"/>
              <a:t>แผนปรับตัว การเปลี่ยนแปลง และการดำรงพฤติกรรมเพื่อการป้องกัน รักษาและฟื้นฟู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เสริมสร้างพลัง</a:t>
            </a: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ความสามารถการจัดการตนเอง </a:t>
            </a:r>
            <a:r>
              <a:rPr lang="th-TH" b="1" dirty="0" smtClean="0"/>
              <a:t>รวมทั้ง การจัดการอารมณ์ และผลกระทบทางสังคม ที่ต้องเผชิญกับสถานการณ์การเป็นโรคเรื้อรัง 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สนับสนุนการเรียนรู้</a:t>
            </a: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สร้างทักษะการติดตามอาการ </a:t>
            </a:r>
            <a:r>
              <a:rPr lang="th-TH" b="1" dirty="0" smtClean="0"/>
              <a:t>ระดับการเปลี่ยนแปลงของโรค ปัจจัยเสี่ยง และพฤติกรรมเสี่ยง รวมทั้งแนวทางการตอบสนองจัดการผลการเปลี่ยนแปลง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29520" y="6143644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3/4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875" y="-171450"/>
            <a:ext cx="6961188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effectLst/>
              </a:rPr>
              <a:t>       PARADIGM SHIFT IN HEALTH CARE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600200"/>
            <a:ext cx="9083675" cy="506888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F"/>
            </a:pPr>
            <a:r>
              <a:rPr lang="en-US" sz="2400" b="1" dirty="0" smtClean="0">
                <a:effectLst/>
                <a:latin typeface="Angsana New" pitchFamily="18" charset="-34"/>
              </a:rPr>
              <a:t> </a:t>
            </a:r>
            <a:r>
              <a:rPr lang="en-US" sz="2400" b="1" dirty="0" err="1" smtClean="0">
                <a:effectLst/>
              </a:rPr>
              <a:t>วิธีการทางการแพทย์</a:t>
            </a:r>
            <a:r>
              <a:rPr lang="en-US" sz="2400" b="1" dirty="0" smtClean="0">
                <a:effectLst/>
              </a:rPr>
              <a:t>		 </a:t>
            </a:r>
            <a:r>
              <a:rPr lang="en-US" sz="2400" b="1" dirty="0" err="1" smtClean="0">
                <a:effectLst/>
              </a:rPr>
              <a:t>วิธีการทางชีวะ-จิต-สังคม</a:t>
            </a:r>
            <a:r>
              <a:rPr lang="en-US" sz="2400" dirty="0" smtClean="0">
                <a:effectLst/>
              </a:rPr>
              <a:t> </a:t>
            </a:r>
            <a:endParaRPr lang="en-US" sz="2400" b="1" dirty="0" smtClean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>
                <a:effectLst/>
              </a:rPr>
              <a:t>    </a:t>
            </a:r>
            <a:r>
              <a:rPr lang="th-TH" sz="2400" b="1" dirty="0" smtClean="0">
                <a:effectLst/>
              </a:rPr>
              <a:t>     </a:t>
            </a:r>
            <a:r>
              <a:rPr lang="en-US" sz="2800" b="1" dirty="0" smtClean="0">
                <a:effectLst/>
                <a:latin typeface="Angsana New" pitchFamily="18" charset="-34"/>
              </a:rPr>
              <a:t>(Biomedical approach)		(Bio-Psycho-Social approach)</a:t>
            </a:r>
            <a:r>
              <a:rPr lang="en-US" sz="2800" dirty="0" smtClean="0">
                <a:effectLst/>
              </a:rPr>
              <a:t> </a:t>
            </a:r>
            <a:endParaRPr lang="en-US" sz="2400" dirty="0" smtClean="0">
              <a:effectLst/>
              <a:latin typeface="Angsana New" pitchFamily="18" charset="-34"/>
            </a:endParaRPr>
          </a:p>
          <a:p>
            <a:pPr eaLnBrk="1" hangingPunct="1">
              <a:buFont typeface="Wingdings" pitchFamily="2" charset="2"/>
              <a:buChar char="F"/>
            </a:pPr>
            <a:endParaRPr lang="en-US" sz="2400" b="1" dirty="0" smtClean="0">
              <a:effectLst/>
              <a:latin typeface="Angsana New" pitchFamily="18" charset="-34"/>
            </a:endParaRPr>
          </a:p>
          <a:p>
            <a:pPr eaLnBrk="1" hangingPunct="1">
              <a:buFont typeface="Wingdings" pitchFamily="2" charset="2"/>
              <a:buChar char="F"/>
            </a:pPr>
            <a:r>
              <a:rPr lang="en-US" sz="2400" b="1" dirty="0" err="1" smtClean="0">
                <a:effectLst/>
              </a:rPr>
              <a:t>แพทย์หรือผู้ให้บริการ</a:t>
            </a:r>
            <a:r>
              <a:rPr lang="en-US" sz="2400" b="1" dirty="0" smtClean="0">
                <a:effectLst/>
              </a:rPr>
              <a:t>		 </a:t>
            </a:r>
            <a:r>
              <a:rPr lang="en-US" sz="2400" b="1" dirty="0" err="1" smtClean="0">
                <a:effectLst/>
              </a:rPr>
              <a:t>ผู้ป่วยหรือผู้รับบริการเป็น</a:t>
            </a:r>
            <a:r>
              <a:rPr lang="en-US" sz="2400" dirty="0" smtClean="0">
                <a:effectLst/>
              </a:rPr>
              <a:t> </a:t>
            </a:r>
            <a:endParaRPr lang="en-US" sz="2400" b="1" dirty="0" smtClean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>
                <a:effectLst/>
              </a:rPr>
              <a:t>   </a:t>
            </a:r>
            <a:r>
              <a:rPr lang="en-US" sz="2400" b="1" dirty="0" err="1" smtClean="0">
                <a:effectLst/>
              </a:rPr>
              <a:t>เป็นศูนย์กลาง</a:t>
            </a:r>
            <a:r>
              <a:rPr lang="en-US" sz="2400" b="1" dirty="0" smtClean="0">
                <a:effectLst/>
              </a:rPr>
              <a:t>			 </a:t>
            </a:r>
            <a:r>
              <a:rPr lang="en-US" sz="2400" b="1" dirty="0" err="1" smtClean="0">
                <a:effectLst/>
              </a:rPr>
              <a:t>ศูนย์กลาง</a:t>
            </a:r>
            <a:endParaRPr lang="en-US" sz="2400" b="1" dirty="0" smtClean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b="1" dirty="0" smtClean="0">
              <a:effectLst/>
            </a:endParaRPr>
          </a:p>
          <a:p>
            <a:pPr eaLnBrk="1" hangingPunct="1">
              <a:buFont typeface="Wingdings" pitchFamily="2" charset="2"/>
              <a:buChar char="F"/>
            </a:pP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ผู้ให้บริการ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smtClean="0">
                <a:effectLst/>
                <a:latin typeface="Angsana New" pitchFamily="18" charset="-34"/>
              </a:rPr>
              <a:t>(Provider)		</a:t>
            </a:r>
            <a:r>
              <a:rPr lang="th-TH" sz="2400" b="1" dirty="0" smtClean="0">
                <a:effectLst/>
                <a:latin typeface="Angsana New" pitchFamily="18" charset="-34"/>
              </a:rPr>
              <a:t>   </a:t>
            </a:r>
            <a:r>
              <a:rPr lang="en-US" sz="2400" b="1" dirty="0" smtClean="0">
                <a:effectLst/>
                <a:latin typeface="Angsana New" pitchFamily="18" charset="-34"/>
              </a:rPr>
              <a:t> </a:t>
            </a:r>
            <a:r>
              <a:rPr lang="en-US" sz="2400" b="1" dirty="0" err="1" smtClean="0">
                <a:effectLst/>
              </a:rPr>
              <a:t>ผู้สนับสนุน</a:t>
            </a:r>
            <a:r>
              <a:rPr lang="en-US" sz="2400" b="1" dirty="0" smtClean="0">
                <a:effectLst/>
                <a:latin typeface="Angsana New" pitchFamily="18" charset="-34"/>
              </a:rPr>
              <a:t>(Supporter)</a:t>
            </a:r>
            <a:r>
              <a:rPr lang="en-US" sz="2400" dirty="0" smtClean="0">
                <a:effectLst/>
                <a:latin typeface="Angsana New" pitchFamily="18" charset="-34"/>
              </a:rPr>
              <a:t> </a:t>
            </a:r>
          </a:p>
          <a:p>
            <a:pPr lvl="4" eaLnBrk="1" hangingPunct="1">
              <a:buFont typeface="Wingdings" pitchFamily="2" charset="2"/>
              <a:buNone/>
            </a:pPr>
            <a:r>
              <a:rPr lang="en-US" sz="1600" dirty="0" smtClean="0">
                <a:effectLst/>
                <a:latin typeface="Angsana New" pitchFamily="18" charset="-34"/>
              </a:rPr>
              <a:t>			</a:t>
            </a:r>
            <a:r>
              <a:rPr lang="th-TH" sz="1600" dirty="0" smtClean="0">
                <a:effectLst/>
                <a:latin typeface="Angsana New" pitchFamily="18" charset="-34"/>
              </a:rPr>
              <a:t>          </a:t>
            </a:r>
            <a:r>
              <a:rPr lang="en-US" sz="2400" b="1" dirty="0" err="1" smtClean="0">
                <a:effectLst/>
                <a:latin typeface="Angsana New" pitchFamily="18" charset="-34"/>
              </a:rPr>
              <a:t>และ</a:t>
            </a:r>
            <a:r>
              <a:rPr lang="en-US" sz="2400" b="1" dirty="0" smtClean="0">
                <a:effectLst/>
                <a:latin typeface="Angsana New" pitchFamily="18" charset="-34"/>
              </a:rPr>
              <a:t> </a:t>
            </a:r>
            <a:r>
              <a:rPr lang="en-US" sz="2400" b="1" dirty="0" err="1" smtClean="0">
                <a:effectLst/>
                <a:latin typeface="Angsana New" pitchFamily="18" charset="-34"/>
              </a:rPr>
              <a:t>ผู้กระตุ้นหรือพี่เลี้ยง</a:t>
            </a:r>
            <a:r>
              <a:rPr lang="en-US" sz="2400" b="1" dirty="0" smtClean="0">
                <a:effectLst/>
                <a:latin typeface="Angsana New" pitchFamily="18" charset="-34"/>
              </a:rPr>
              <a:t> (Facilitator)</a:t>
            </a:r>
            <a:endParaRPr lang="en-US" sz="1600" dirty="0" smtClean="0">
              <a:effectLst/>
              <a:latin typeface="Angsana New" pitchFamily="18" charset="-34"/>
            </a:endParaRPr>
          </a:p>
          <a:p>
            <a:pPr lvl="4" eaLnBrk="1" hangingPunct="1">
              <a:buFont typeface="Wingdings" pitchFamily="2" charset="2"/>
              <a:buChar char="F"/>
            </a:pPr>
            <a:endParaRPr lang="en-US" sz="1600" dirty="0" smtClean="0">
              <a:effectLst/>
              <a:latin typeface="Angsana New" pitchFamily="18" charset="-34"/>
            </a:endParaRPr>
          </a:p>
        </p:txBody>
      </p:sp>
      <p:sp>
        <p:nvSpPr>
          <p:cNvPr id="73732" name="Line 5"/>
          <p:cNvSpPr>
            <a:spLocks noChangeShapeType="1"/>
          </p:cNvSpPr>
          <p:nvPr/>
        </p:nvSpPr>
        <p:spPr bwMode="auto">
          <a:xfrm>
            <a:off x="3643306" y="1857364"/>
            <a:ext cx="12255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33" name="Line 6"/>
          <p:cNvSpPr>
            <a:spLocks noChangeShapeType="1"/>
          </p:cNvSpPr>
          <p:nvPr/>
        </p:nvSpPr>
        <p:spPr bwMode="auto">
          <a:xfrm>
            <a:off x="3643306" y="3429000"/>
            <a:ext cx="12255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34" name="Line 7"/>
          <p:cNvSpPr>
            <a:spLocks noChangeShapeType="1"/>
          </p:cNvSpPr>
          <p:nvPr/>
        </p:nvSpPr>
        <p:spPr bwMode="auto">
          <a:xfrm>
            <a:off x="3714744" y="4500570"/>
            <a:ext cx="12255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th-TH" b="1" dirty="0" smtClean="0"/>
              <a:t>ระบบสนับสนุนการตัดสินใจ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2400" b="1" dirty="0" smtClean="0"/>
              <a:t>มีเป้าหมายผลลัพธ์</a:t>
            </a:r>
            <a:r>
              <a:rPr lang="ar-SA" sz="2400" b="1" dirty="0" smtClean="0"/>
              <a:t>/</a:t>
            </a:r>
            <a:r>
              <a:rPr lang="th-TH" sz="2400" b="1" dirty="0" smtClean="0"/>
              <a:t>เป้าหมายการบริการ แนวทางปฏิบัติและแนวทางการเพิ่มคุณภาพการบริการ ที่จังหวัด</a:t>
            </a:r>
            <a:r>
              <a:rPr lang="en-US" sz="2400" b="1" dirty="0" smtClean="0"/>
              <a:t>/</a:t>
            </a:r>
            <a:r>
              <a:rPr lang="th-TH" sz="2400" b="1" dirty="0" smtClean="0"/>
              <a:t>คณะกรรมการ ด้านโรคเรื้อรังจัดทำขึ้นตามแนวทางปฏิบัติระดับประเทศเพื่อเป็นแนวทางสนับสนุนการตัดสินใจให้บริการ</a:t>
            </a:r>
            <a:endParaRPr lang="en-US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th-TH" sz="2400" b="1" dirty="0" smtClean="0"/>
              <a:t>ระบบการประสานงานให้คำปรึกษาระหว่างผู้เชี่ยวชาญ</a:t>
            </a:r>
            <a:r>
              <a:rPr lang="ar-SA" sz="2400" b="1" dirty="0" smtClean="0"/>
              <a:t>/</a:t>
            </a:r>
            <a:r>
              <a:rPr lang="th-TH" sz="2400" b="1" dirty="0" smtClean="0"/>
              <a:t>สถานบริการที่มีประสิทธิภาพกับผู้ให้บริการคลินิก </a:t>
            </a:r>
            <a:r>
              <a:rPr lang="ar-SA" sz="2400" b="1" dirty="0" smtClean="0"/>
              <a:t>/</a:t>
            </a:r>
            <a:r>
              <a:rPr lang="th-TH" sz="2400" b="1" dirty="0" smtClean="0"/>
              <a:t>สถานบริการในเครือข่าย</a:t>
            </a:r>
            <a:endParaRPr lang="en-US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Chronic Case Conference / KM  </a:t>
            </a:r>
            <a:r>
              <a:rPr lang="th-TH" sz="2400" b="1" dirty="0" smtClean="0"/>
              <a:t>เพื่อแลกเปลี่ยนเรียนรู้การดูแลและจัดการโรค</a:t>
            </a:r>
            <a:endParaRPr lang="en-US" sz="2400" b="1" dirty="0" smtClean="0"/>
          </a:p>
          <a:p>
            <a:pPr marL="514350" indent="-514350">
              <a:buNone/>
            </a:pP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43834" y="6215082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th-TH" b="1" dirty="0" smtClean="0"/>
              <a:t>ระบบสารสนเทศ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b="1" dirty="0" smtClean="0"/>
              <a:t>มีระบบทะเบียนข้อมูลของกลุ่มผู้รับบริการทั้งรายบุคคลและรายกลุ่ม ข้อมูลการให้บริการ ที่ครอบคลุมทั้งการป้องกัน ควบคุมโรค  ที่มีความสมบูรณ์ ครบถ้วน เป็นปัจจุบัน และอาจจัดเก็บในระบบคอมพิวเตอร์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th-TH" b="1" dirty="0" smtClean="0"/>
              <a:t>มีระบบสารสนเทศและข้อมูลที่เชื่อมโยง แลกเปลี่ยนเพื่อการบริการต่อเนื่องในเครือข่ายและเชื่อมโยงกับ </a:t>
            </a:r>
            <a:r>
              <a:rPr lang="en-US" b="1" dirty="0" smtClean="0"/>
              <a:t>data center </a:t>
            </a:r>
            <a:r>
              <a:rPr lang="th-TH" b="1" dirty="0" smtClean="0"/>
              <a:t>ของ จังหวัด 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th-TH" b="1" dirty="0" smtClean="0"/>
              <a:t>นำข้อมูลมาวิเคราะห์ เพื่อพัฒนาคุณภาพการป้องกัน ควบคุม รักษา ดูแล และออกแบบบริการสุขภาพ ทั้งใน รายบุคคล กลุ่มผู้รับบริการเป้าหมาย และกลุ่มประชากรในพื้นที่รับผิดชอบที่มีแนวโน้มของ 4 โรคเป้าหมายที่มารับบริการของสถานบริการเพิ่มสูงขึ้นอย่างรวดเร็วต่อเนื่อง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43834" y="6215082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600" b="1" dirty="0" smtClean="0"/>
              <a:t>เกณฑ์ผลลัพธ์การรักษาดูแลผู้ป่วย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h-TH" dirty="0" smtClean="0"/>
              <a:t>ติดตามผลการป้องกันและการจัดการดูแลทั้งโดยการใช้ยาและไม่ใช้ยา ในการลดเสี่ยง ลดโอกาสเสี่ยง ลดโรคและภาวะแทรกซ้อน เช่น</a:t>
            </a:r>
            <a:endParaRPr lang="en-US" dirty="0" smtClean="0"/>
          </a:p>
          <a:p>
            <a:pPr lvl="1"/>
            <a:r>
              <a:rPr lang="th-TH" dirty="0" smtClean="0"/>
              <a:t>ประเมินความเสี่ยงต่อโรคหัวใจและหลอดเลือด </a:t>
            </a:r>
            <a:r>
              <a:rPr lang="ar-SA" dirty="0" smtClean="0"/>
              <a:t>(</a:t>
            </a:r>
            <a:r>
              <a:rPr lang="en-US" dirty="0" smtClean="0"/>
              <a:t>CVD Risk) </a:t>
            </a:r>
          </a:p>
          <a:p>
            <a:pPr lvl="1"/>
            <a:r>
              <a:rPr lang="th-TH" dirty="0" smtClean="0"/>
              <a:t>การลดปัจจัยเสี่ยงและพฤติกรรมเสี่ยงของผู้ป่วย </a:t>
            </a:r>
            <a:endParaRPr lang="en-US" dirty="0" smtClean="0"/>
          </a:p>
          <a:p>
            <a:pPr lvl="1"/>
            <a:r>
              <a:rPr lang="th-TH" dirty="0" smtClean="0"/>
              <a:t>การคัดกรองการสูบบุหรี่ </a:t>
            </a:r>
            <a:endParaRPr lang="en-US" dirty="0" smtClean="0"/>
          </a:p>
          <a:p>
            <a:pPr lvl="1"/>
            <a:r>
              <a:rPr lang="th-TH" dirty="0" smtClean="0"/>
              <a:t>การคัดกรองภาวะซึมเศร้า ประเมินภาวะเครียดและการติดสุรา </a:t>
            </a:r>
            <a:endParaRPr lang="en-US" dirty="0" smtClean="0"/>
          </a:p>
          <a:p>
            <a:pPr lvl="1"/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ผู้ป่วย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DM</a:t>
            </a: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HT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ควบคุมระดับน้ำตาล</a:t>
            </a: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ระดับความดันโลหิตได้ดีตามเป้าหมาย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th-TH" dirty="0" smtClean="0"/>
              <a:t>การคัดกรองภาวะแทรกซ้อน </a:t>
            </a:r>
            <a:endParaRPr lang="en-US" dirty="0" smtClean="0"/>
          </a:p>
          <a:p>
            <a:pPr lvl="1"/>
            <a:r>
              <a:rPr lang="th-TH" dirty="0" smtClean="0"/>
              <a:t>คุณภาพการดูแลรักษา</a:t>
            </a:r>
            <a:r>
              <a:rPr lang="ar-SA" dirty="0" smtClean="0"/>
              <a:t>/</a:t>
            </a:r>
            <a:r>
              <a:rPr lang="th-TH" dirty="0" smtClean="0"/>
              <a:t>ส่งต่อผู้ที่มีภาวะแทรกซ้อน และ</a:t>
            </a:r>
            <a:r>
              <a:rPr lang="ar-SA" dirty="0" smtClean="0"/>
              <a:t>/</a:t>
            </a:r>
            <a:r>
              <a:rPr lang="th-TH" dirty="0" smtClean="0"/>
              <a:t>หรือมีปัญหาการควบคุมไม่ได้ดี ตามเป้าหมายอย่างต่อเนื่องติดกัน สุ่มเสี่ยงต่อการเกิดภาวะแทรกซ้อนรุนแรง เช่น ไตเสื่อม เป็นต้น </a:t>
            </a:r>
            <a:endParaRPr lang="en-US" dirty="0" smtClean="0"/>
          </a:p>
          <a:p>
            <a:pPr lvl="1"/>
            <a:r>
              <a:rPr lang="th-TH" dirty="0" smtClean="0"/>
              <a:t>ลดการนอนโรงพยาบาลไม่ได้คาดการณ์ล่วงหน้า (</a:t>
            </a:r>
            <a:r>
              <a:rPr lang="en-US" dirty="0" smtClean="0"/>
              <a:t>unexpected admission rate)</a:t>
            </a:r>
          </a:p>
          <a:p>
            <a:pPr lvl="1"/>
            <a:r>
              <a:rPr lang="th-TH" dirty="0" smtClean="0"/>
              <a:t>ลดอัตราการเกิดภาวะแทรกซ้อนจากโรคเรื้อรัง</a:t>
            </a:r>
          </a:p>
          <a:p>
            <a:pPr lvl="1"/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ผู้ป่วย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DM,HT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ที่มีภาวะแทรกซ้อนได้รับการดูแลรักษา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ส่งต่อ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th-TH" dirty="0" smtClean="0"/>
              <a:t>ลดอัตราการเสียชีวิตที่สัมพันธ์โดยตรงจากโรคเรื้อรัง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227763" y="3789363"/>
            <a:ext cx="2665412" cy="28797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28600" y="115888"/>
            <a:ext cx="5410200" cy="309721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791200" y="609600"/>
            <a:ext cx="3173413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555875" y="3500438"/>
            <a:ext cx="3455988" cy="3097212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57200" y="1676400"/>
            <a:ext cx="1604927" cy="338554"/>
          </a:xfrm>
          <a:prstGeom prst="rect">
            <a:avLst/>
          </a:prstGeom>
          <a:solidFill>
            <a:srgbClr val="241785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Browallia New" pitchFamily="34" charset="-34"/>
              </a:rPr>
              <a:t>ทิศทางนโยบาย</a:t>
            </a:r>
            <a:endParaRPr lang="th-TH" sz="1600" b="1" dirty="0">
              <a:solidFill>
                <a:schemeClr val="bg1"/>
              </a:solidFill>
              <a:latin typeface="Browallia New" pitchFamily="34" charset="-34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571604" y="785794"/>
            <a:ext cx="2357454" cy="523220"/>
          </a:xfrm>
          <a:prstGeom prst="rect">
            <a:avLst/>
          </a:prstGeom>
          <a:solidFill>
            <a:srgbClr val="241785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th-TH" sz="1400" b="1" dirty="0" smtClean="0">
                <a:solidFill>
                  <a:schemeClr val="bg1"/>
                </a:solidFill>
              </a:rPr>
              <a:t>ปรับระบบและกระบวนการบริการ</a:t>
            </a:r>
            <a:endParaRPr lang="th-TH" sz="14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951038" y="2201863"/>
            <a:ext cx="1763706" cy="584775"/>
          </a:xfrm>
          <a:prstGeom prst="rect">
            <a:avLst/>
          </a:prstGeom>
          <a:solidFill>
            <a:srgbClr val="241785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th-TH" sz="1600" b="1" dirty="0" smtClean="0">
                <a:solidFill>
                  <a:schemeClr val="bg1"/>
                </a:solidFill>
              </a:rPr>
              <a:t>ระบบสนับสนุนการตัดสินใจ</a:t>
            </a:r>
            <a:endParaRPr lang="th-TH" sz="1600" b="1" dirty="0">
              <a:solidFill>
                <a:schemeClr val="bg1"/>
              </a:solidFill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214810" y="762000"/>
            <a:ext cx="1439871" cy="954107"/>
          </a:xfrm>
          <a:prstGeom prst="rect">
            <a:avLst/>
          </a:prstGeom>
          <a:solidFill>
            <a:srgbClr val="241785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th-TH" sz="1400" b="1" dirty="0" smtClean="0">
                <a:solidFill>
                  <a:schemeClr val="bg1"/>
                </a:solidFill>
              </a:rPr>
              <a:t>ระบบสนับสนุนการจัดการตนเอง </a:t>
            </a:r>
            <a:endParaRPr lang="th-TH" sz="1400" dirty="0" smtClean="0">
              <a:solidFill>
                <a:schemeClr val="bg1"/>
              </a:solidFill>
            </a:endParaRPr>
          </a:p>
          <a:p>
            <a:pPr algn="ctr"/>
            <a:endParaRPr lang="th-TH" sz="14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3929058" y="2285992"/>
            <a:ext cx="1648208" cy="338554"/>
          </a:xfrm>
          <a:prstGeom prst="rect">
            <a:avLst/>
          </a:prstGeom>
          <a:solidFill>
            <a:srgbClr val="241785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th-TH" sz="1600" b="1" dirty="0" smtClean="0">
                <a:solidFill>
                  <a:schemeClr val="bg1"/>
                </a:solidFill>
              </a:rPr>
              <a:t>ระบบสารสนเทศ</a:t>
            </a:r>
            <a:endParaRPr lang="th-TH" sz="1600" b="1" dirty="0">
              <a:solidFill>
                <a:schemeClr val="bg1"/>
              </a:solidFill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011863" y="1628775"/>
            <a:ext cx="763587" cy="3968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h-TH" sz="20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ผลลัพธ์</a:t>
            </a:r>
          </a:p>
        </p:txBody>
      </p:sp>
      <p:cxnSp>
        <p:nvCxnSpPr>
          <p:cNvPr id="33804" name="AutoShape 12"/>
          <p:cNvCxnSpPr>
            <a:cxnSpLocks noChangeShapeType="1"/>
          </p:cNvCxnSpPr>
          <p:nvPr/>
        </p:nvCxnSpPr>
        <p:spPr bwMode="auto">
          <a:xfrm rot="5400000">
            <a:off x="2428463" y="1714091"/>
            <a:ext cx="714380" cy="7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3805" name="AutoShape 13"/>
          <p:cNvCxnSpPr>
            <a:cxnSpLocks noChangeShapeType="1"/>
          </p:cNvCxnSpPr>
          <p:nvPr/>
        </p:nvCxnSpPr>
        <p:spPr bwMode="auto">
          <a:xfrm rot="5400000">
            <a:off x="4536281" y="1964521"/>
            <a:ext cx="500066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3806" name="AutoShape 14"/>
          <p:cNvCxnSpPr>
            <a:cxnSpLocks noChangeShapeType="1"/>
            <a:stCxn id="33801" idx="3"/>
            <a:endCxn id="33803" idx="0"/>
          </p:cNvCxnSpPr>
          <p:nvPr/>
        </p:nvCxnSpPr>
        <p:spPr bwMode="auto">
          <a:xfrm>
            <a:off x="5654681" y="1239054"/>
            <a:ext cx="738976" cy="38972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3807" name="AutoShape 15"/>
          <p:cNvCxnSpPr>
            <a:cxnSpLocks noChangeShapeType="1"/>
            <a:stCxn id="33802" idx="3"/>
            <a:endCxn id="33803" idx="2"/>
          </p:cNvCxnSpPr>
          <p:nvPr/>
        </p:nvCxnSpPr>
        <p:spPr bwMode="auto">
          <a:xfrm flipV="1">
            <a:off x="5577266" y="2025650"/>
            <a:ext cx="816391" cy="4296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2525270" y="136525"/>
            <a:ext cx="2475358" cy="338554"/>
          </a:xfrm>
          <a:prstGeom prst="rect">
            <a:avLst/>
          </a:prstGeom>
          <a:solidFill>
            <a:srgbClr val="241785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/>
            <a:r>
              <a:rPr lang="th-TH" sz="1600" b="1" dirty="0" smtClean="0">
                <a:solidFill>
                  <a:schemeClr val="bg1"/>
                </a:solidFill>
              </a:rPr>
              <a:t>จัดบริการเชื่อมโยงชุมชน</a:t>
            </a:r>
            <a:endParaRPr lang="th-TH" sz="1600" b="1" dirty="0">
              <a:solidFill>
                <a:schemeClr val="bg1"/>
              </a:solidFill>
            </a:endParaRPr>
          </a:p>
        </p:txBody>
      </p:sp>
      <p:cxnSp>
        <p:nvCxnSpPr>
          <p:cNvPr id="33809" name="AutoShape 17"/>
          <p:cNvCxnSpPr>
            <a:cxnSpLocks noChangeShapeType="1"/>
            <a:stCxn id="33798" idx="2"/>
            <a:endCxn id="33800" idx="1"/>
          </p:cNvCxnSpPr>
          <p:nvPr/>
        </p:nvCxnSpPr>
        <p:spPr bwMode="auto">
          <a:xfrm rot="16200000" flipH="1">
            <a:off x="1365703" y="1908915"/>
            <a:ext cx="479297" cy="6913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3810" name="AutoShape 18"/>
          <p:cNvCxnSpPr>
            <a:cxnSpLocks noChangeShapeType="1"/>
          </p:cNvCxnSpPr>
          <p:nvPr/>
        </p:nvCxnSpPr>
        <p:spPr bwMode="auto">
          <a:xfrm rot="5400000" flipH="1" flipV="1">
            <a:off x="1127338" y="1160695"/>
            <a:ext cx="390541" cy="355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3348038" y="3348038"/>
            <a:ext cx="2279791" cy="52322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ระบบบริหารจัดการ</a:t>
            </a:r>
            <a:endParaRPr lang="th-TH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2700338" y="3797300"/>
            <a:ext cx="3022600" cy="2087879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20000"/>
              </a:spcBef>
            </a:pPr>
            <a:r>
              <a:rPr lang="en-US" sz="2600" b="1" dirty="0">
                <a:latin typeface="Angsana New" pitchFamily="18" charset="-34"/>
                <a:cs typeface="DilleniaUPC" pitchFamily="18" charset="-34"/>
              </a:rPr>
              <a:t>1. </a:t>
            </a:r>
            <a:r>
              <a:rPr lang="th-TH" sz="2600" b="1" dirty="0" smtClean="0">
                <a:latin typeface="Angsana New" pitchFamily="18" charset="-34"/>
                <a:cs typeface="DilleniaUPC" pitchFamily="18" charset="-34"/>
              </a:rPr>
              <a:t>สนับสนุน</a:t>
            </a:r>
            <a:r>
              <a:rPr lang="th-TH" sz="2600" b="1" dirty="0">
                <a:latin typeface="Angsana New" pitchFamily="18" charset="-34"/>
                <a:cs typeface="DilleniaUPC" pitchFamily="18" charset="-34"/>
              </a:rPr>
              <a:t>การบริหาร และ</a:t>
            </a:r>
          </a:p>
          <a:p>
            <a:pPr>
              <a:lnSpc>
                <a:spcPct val="65000"/>
              </a:lnSpc>
              <a:spcBef>
                <a:spcPct val="20000"/>
              </a:spcBef>
            </a:pPr>
            <a:r>
              <a:rPr lang="th-TH" sz="2600" b="1" dirty="0">
                <a:latin typeface="Angsana New" pitchFamily="18" charset="-34"/>
                <a:cs typeface="DilleniaUPC" pitchFamily="18" charset="-34"/>
              </a:rPr>
              <a:t>   วิชาการ </a:t>
            </a:r>
          </a:p>
          <a:p>
            <a:pPr>
              <a:lnSpc>
                <a:spcPct val="65000"/>
              </a:lnSpc>
              <a:spcBef>
                <a:spcPct val="20000"/>
              </a:spcBef>
            </a:pPr>
            <a:r>
              <a:rPr lang="en-US" sz="2600" b="1" dirty="0">
                <a:latin typeface="Angsana New" pitchFamily="18" charset="-34"/>
                <a:cs typeface="DilleniaUPC" pitchFamily="18" charset="-34"/>
              </a:rPr>
              <a:t>2</a:t>
            </a:r>
            <a:r>
              <a:rPr lang="en-US" sz="2600" b="1" dirty="0" smtClean="0">
                <a:latin typeface="Angsana New" pitchFamily="18" charset="-34"/>
                <a:cs typeface="DilleniaUPC" pitchFamily="18" charset="-34"/>
              </a:rPr>
              <a:t>.</a:t>
            </a:r>
            <a:r>
              <a:rPr lang="th-TH" sz="2600" b="1" dirty="0">
                <a:latin typeface="Angsana New" pitchFamily="18" charset="-34"/>
                <a:cs typeface="DilleniaUPC" pitchFamily="18" charset="-34"/>
              </a:rPr>
              <a:t>สนับสนุนและประสาน</a:t>
            </a:r>
          </a:p>
          <a:p>
            <a:pPr>
              <a:lnSpc>
                <a:spcPct val="65000"/>
              </a:lnSpc>
              <a:spcBef>
                <a:spcPct val="20000"/>
              </a:spcBef>
            </a:pPr>
            <a:r>
              <a:rPr lang="th-TH" sz="2600" b="1" dirty="0">
                <a:latin typeface="Angsana New" pitchFamily="18" charset="-34"/>
                <a:cs typeface="DilleniaUPC" pitchFamily="18" charset="-34"/>
              </a:rPr>
              <a:t>    เชื่อมโยงบริการ</a:t>
            </a:r>
          </a:p>
          <a:p>
            <a:pPr>
              <a:lnSpc>
                <a:spcPct val="65000"/>
              </a:lnSpc>
              <a:spcBef>
                <a:spcPct val="20000"/>
              </a:spcBef>
            </a:pPr>
            <a:r>
              <a:rPr lang="en-US" sz="2600" b="1" dirty="0">
                <a:latin typeface="Angsana New" pitchFamily="18" charset="-34"/>
                <a:cs typeface="DilleniaUPC" pitchFamily="18" charset="-34"/>
              </a:rPr>
              <a:t>3</a:t>
            </a:r>
            <a:r>
              <a:rPr lang="en-US" sz="2600" b="1" dirty="0" smtClean="0">
                <a:latin typeface="Angsana New" pitchFamily="18" charset="-34"/>
                <a:cs typeface="DilleniaUPC" pitchFamily="18" charset="-34"/>
              </a:rPr>
              <a:t>.</a:t>
            </a:r>
            <a:r>
              <a:rPr lang="th-TH" sz="2600" b="1" dirty="0">
                <a:latin typeface="Angsana New" pitchFamily="18" charset="-34"/>
                <a:cs typeface="DilleniaUPC" pitchFamily="18" charset="-34"/>
              </a:rPr>
              <a:t>สนับสนุนการมีส่วนร่วมของ</a:t>
            </a:r>
          </a:p>
          <a:p>
            <a:pPr>
              <a:lnSpc>
                <a:spcPct val="65000"/>
              </a:lnSpc>
              <a:spcBef>
                <a:spcPct val="20000"/>
              </a:spcBef>
            </a:pPr>
            <a:r>
              <a:rPr lang="th-TH" sz="2600" b="1" dirty="0">
                <a:latin typeface="Angsana New" pitchFamily="18" charset="-34"/>
                <a:cs typeface="DilleniaUPC" pitchFamily="18" charset="-34"/>
              </a:rPr>
              <a:t>   ท้องถิ่น ชุมชน หน่วยต่างๆ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6372225" y="4437063"/>
            <a:ext cx="2447925" cy="2054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Browallia New" pitchFamily="34" charset="-34"/>
                <a:cs typeface="DilleniaUPC" pitchFamily="18" charset="-34"/>
              </a:rPr>
              <a:t>1.</a:t>
            </a:r>
            <a:r>
              <a:rPr lang="th-TH" b="1" dirty="0">
                <a:solidFill>
                  <a:schemeClr val="accent2"/>
                </a:solidFill>
                <a:latin typeface="Browallia New" pitchFamily="34" charset="-34"/>
                <a:cs typeface="DilleniaUPC" pitchFamily="18" charset="-34"/>
              </a:rPr>
              <a:t>บริการรายบุคคล</a:t>
            </a:r>
            <a:r>
              <a:rPr lang="en-US" b="1" dirty="0">
                <a:solidFill>
                  <a:schemeClr val="accent2"/>
                </a:solidFill>
                <a:latin typeface="Browallia New" pitchFamily="34" charset="-34"/>
                <a:cs typeface="DilleniaUPC" pitchFamily="18" charset="-34"/>
              </a:rPr>
              <a:t> &amp;</a:t>
            </a:r>
            <a:endParaRPr lang="th-TH" b="1" dirty="0">
              <a:solidFill>
                <a:schemeClr val="accent2"/>
              </a:solidFill>
              <a:latin typeface="Browallia New" pitchFamily="34" charset="-34"/>
              <a:cs typeface="DilleniaUPC" pitchFamily="18" charset="-34"/>
            </a:endParaRPr>
          </a:p>
          <a:p>
            <a:pPr>
              <a:lnSpc>
                <a:spcPct val="60000"/>
              </a:lnSpc>
              <a:spcBef>
                <a:spcPct val="20000"/>
              </a:spcBef>
            </a:pPr>
            <a:r>
              <a:rPr lang="th-TH" b="1" dirty="0">
                <a:solidFill>
                  <a:schemeClr val="accent2"/>
                </a:solidFill>
                <a:latin typeface="Browallia New" pitchFamily="34" charset="-34"/>
                <a:cs typeface="DilleniaUPC" pitchFamily="18" charset="-34"/>
              </a:rPr>
              <a:t>   ครอบครัว</a:t>
            </a:r>
          </a:p>
          <a:p>
            <a:pPr>
              <a:lnSpc>
                <a:spcPct val="60000"/>
              </a:lnSpc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Browallia New" pitchFamily="34" charset="-34"/>
                <a:cs typeface="DilleniaUPC" pitchFamily="18" charset="-34"/>
              </a:rPr>
              <a:t>2.</a:t>
            </a:r>
            <a:r>
              <a:rPr lang="th-TH" b="1" dirty="0">
                <a:solidFill>
                  <a:schemeClr val="accent2"/>
                </a:solidFill>
                <a:latin typeface="Browallia New" pitchFamily="34" charset="-34"/>
                <a:cs typeface="DilleniaUPC" pitchFamily="18" charset="-34"/>
              </a:rPr>
              <a:t>การดูแลกลุ่มประชากร</a:t>
            </a:r>
          </a:p>
          <a:p>
            <a:pPr>
              <a:lnSpc>
                <a:spcPct val="60000"/>
              </a:lnSpc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Browallia New" pitchFamily="34" charset="-34"/>
                <a:cs typeface="DilleniaUPC" pitchFamily="18" charset="-34"/>
              </a:rPr>
              <a:t>3.</a:t>
            </a:r>
            <a:r>
              <a:rPr lang="th-TH" b="1" dirty="0">
                <a:solidFill>
                  <a:schemeClr val="accent2"/>
                </a:solidFill>
                <a:latin typeface="Browallia New" pitchFamily="34" charset="-34"/>
                <a:cs typeface="DilleniaUPC" pitchFamily="18" charset="-34"/>
              </a:rPr>
              <a:t>การสร้างกระบวนการ</a:t>
            </a:r>
          </a:p>
          <a:p>
            <a:pPr>
              <a:lnSpc>
                <a:spcPct val="60000"/>
              </a:lnSpc>
              <a:spcBef>
                <a:spcPct val="20000"/>
              </a:spcBef>
            </a:pPr>
            <a:r>
              <a:rPr lang="th-TH" b="1" dirty="0">
                <a:solidFill>
                  <a:schemeClr val="accent2"/>
                </a:solidFill>
                <a:latin typeface="Browallia New" pitchFamily="34" charset="-34"/>
                <a:cs typeface="DilleniaUPC" pitchFamily="18" charset="-34"/>
              </a:rPr>
              <a:t>   เรียนรู้ร่วมกับองค์กร</a:t>
            </a:r>
          </a:p>
          <a:p>
            <a:pPr>
              <a:lnSpc>
                <a:spcPct val="60000"/>
              </a:lnSpc>
              <a:spcBef>
                <a:spcPct val="20000"/>
              </a:spcBef>
            </a:pPr>
            <a:r>
              <a:rPr lang="th-TH" b="1" dirty="0">
                <a:solidFill>
                  <a:schemeClr val="accent2"/>
                </a:solidFill>
                <a:latin typeface="Browallia New" pitchFamily="34" charset="-34"/>
                <a:cs typeface="DilleniaUPC" pitchFamily="18" charset="-34"/>
              </a:rPr>
              <a:t>   ชุมชน</a:t>
            </a: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7026275" y="620610"/>
            <a:ext cx="1760567" cy="193899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ebdings" pitchFamily="18" charset="2"/>
              <a:buChar char="4"/>
            </a:pPr>
            <a:r>
              <a:rPr lang="th-TH" sz="1600" b="1" dirty="0" smtClean="0">
                <a:latin typeface="Angsana New" pitchFamily="18" charset="-34"/>
              </a:rPr>
              <a:t>สุขภาพดี</a:t>
            </a:r>
          </a:p>
          <a:p>
            <a:pPr>
              <a:lnSpc>
                <a:spcPct val="150000"/>
              </a:lnSpc>
              <a:buFont typeface="Webdings" pitchFamily="18" charset="2"/>
              <a:buChar char="4"/>
            </a:pPr>
            <a:r>
              <a:rPr lang="th-TH" sz="1600" b="1" dirty="0" smtClean="0">
                <a:latin typeface="Angsana New" pitchFamily="18" charset="-34"/>
              </a:rPr>
              <a:t>ลดป่วย</a:t>
            </a:r>
          </a:p>
          <a:p>
            <a:pPr>
              <a:lnSpc>
                <a:spcPct val="150000"/>
              </a:lnSpc>
              <a:buFont typeface="Webdings" pitchFamily="18" charset="2"/>
              <a:buChar char="4"/>
            </a:pPr>
            <a:r>
              <a:rPr lang="th-TH" sz="1600" b="1" dirty="0" smtClean="0">
                <a:latin typeface="Angsana New" pitchFamily="18" charset="-34"/>
              </a:rPr>
              <a:t>ลดตาย</a:t>
            </a:r>
          </a:p>
          <a:p>
            <a:pPr>
              <a:lnSpc>
                <a:spcPct val="150000"/>
              </a:lnSpc>
              <a:buFont typeface="Webdings" pitchFamily="18" charset="2"/>
              <a:buChar char="4"/>
            </a:pPr>
            <a:r>
              <a:rPr lang="th-TH" sz="1600" b="1" dirty="0" smtClean="0">
                <a:latin typeface="Angsana New" pitchFamily="18" charset="-34"/>
              </a:rPr>
              <a:t>ลดแทรกซ้อน</a:t>
            </a:r>
          </a:p>
          <a:p>
            <a:pPr>
              <a:lnSpc>
                <a:spcPct val="150000"/>
              </a:lnSpc>
              <a:buFont typeface="Webdings" pitchFamily="18" charset="2"/>
              <a:buChar char="4"/>
            </a:pPr>
            <a:r>
              <a:rPr lang="th-TH" sz="1600" b="1" dirty="0" smtClean="0">
                <a:latin typeface="Angsana New" pitchFamily="18" charset="-34"/>
              </a:rPr>
              <a:t>ลดพิการ</a:t>
            </a:r>
            <a:endParaRPr lang="th-TH" sz="16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3816" name="AutoShape 24"/>
          <p:cNvSpPr>
            <a:spLocks noChangeArrowheads="1"/>
          </p:cNvSpPr>
          <p:nvPr/>
        </p:nvSpPr>
        <p:spPr bwMode="auto">
          <a:xfrm>
            <a:off x="2209800" y="533400"/>
            <a:ext cx="381000" cy="231775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3817" name="AutoShape 25"/>
          <p:cNvSpPr>
            <a:spLocks noChangeArrowheads="1"/>
          </p:cNvSpPr>
          <p:nvPr/>
        </p:nvSpPr>
        <p:spPr bwMode="auto">
          <a:xfrm>
            <a:off x="4724400" y="2971800"/>
            <a:ext cx="381000" cy="385763"/>
          </a:xfrm>
          <a:prstGeom prst="downArrow">
            <a:avLst>
              <a:gd name="adj1" fmla="val 50000"/>
              <a:gd name="adj2" fmla="val 2531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3818" name="AutoShape 26"/>
          <p:cNvSpPr>
            <a:spLocks noChangeArrowheads="1"/>
          </p:cNvSpPr>
          <p:nvPr/>
        </p:nvSpPr>
        <p:spPr bwMode="auto">
          <a:xfrm>
            <a:off x="5940425" y="4652963"/>
            <a:ext cx="431800" cy="217487"/>
          </a:xfrm>
          <a:prstGeom prst="rightArrow">
            <a:avLst>
              <a:gd name="adj1" fmla="val 50000"/>
              <a:gd name="adj2" fmla="val 4963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6369050" y="3852863"/>
            <a:ext cx="1532792" cy="52322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กระบวนการ</a:t>
            </a:r>
            <a:endParaRPr lang="th-TH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3821" name="AutoShape 29"/>
          <p:cNvSpPr>
            <a:spLocks noChangeArrowheads="1"/>
          </p:cNvSpPr>
          <p:nvPr/>
        </p:nvSpPr>
        <p:spPr bwMode="auto">
          <a:xfrm>
            <a:off x="4572000" y="533400"/>
            <a:ext cx="381000" cy="231775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 flipV="1">
            <a:off x="7596188" y="2708275"/>
            <a:ext cx="0" cy="1008063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 animBg="1"/>
      <p:bldP spid="33803" grpId="0" animBg="1"/>
      <p:bldP spid="33811" grpId="0" animBg="1"/>
      <p:bldP spid="33812" grpId="0" animBg="1"/>
      <p:bldP spid="33813" grpId="0" animBg="1"/>
      <p:bldP spid="33814" grpId="0" animBg="1"/>
      <p:bldP spid="33817" grpId="0" animBg="1"/>
      <p:bldP spid="33818" grpId="0" animBg="1"/>
      <p:bldP spid="338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95288" y="785794"/>
            <a:ext cx="6191250" cy="538164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th-TH" sz="1800" b="1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84213" y="1263627"/>
            <a:ext cx="2600325" cy="752475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h-TH" altLang="zh-CN" sz="1400" b="1" dirty="0">
                <a:solidFill>
                  <a:srgbClr val="000000"/>
                </a:solidFill>
                <a:latin typeface="Browallia New" pitchFamily="34" charset="-34"/>
                <a:ea typeface="SimSun" pitchFamily="2" charset="-122"/>
              </a:rPr>
              <a:t>1. บริการองค์รวม ผสมผสาน    </a:t>
            </a:r>
            <a:endParaRPr lang="en-US" altLang="zh-CN" sz="1100" b="1" dirty="0">
              <a:latin typeface="Browallia New" pitchFamily="34" charset="-34"/>
              <a:ea typeface="SimSun" pitchFamily="2" charset="-122"/>
            </a:endParaRPr>
          </a:p>
          <a:p>
            <a:pPr eaLnBrk="0" hangingPunct="0"/>
            <a:r>
              <a:rPr lang="th-TH" altLang="zh-CN" sz="1400" b="1" dirty="0">
                <a:solidFill>
                  <a:srgbClr val="000000"/>
                </a:solidFill>
                <a:latin typeface="Browallia New" pitchFamily="34" charset="-34"/>
                <a:ea typeface="SimSun" pitchFamily="2" charset="-122"/>
              </a:rPr>
              <a:t>   รายบุคคลและครอบครัว</a:t>
            </a:r>
            <a:endParaRPr lang="th-TH" altLang="zh-CN" sz="2400" b="1" dirty="0">
              <a:latin typeface="Browallia New" pitchFamily="34" charset="-34"/>
              <a:ea typeface="SimSun" pitchFamily="2" charset="-122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995738" y="1263627"/>
            <a:ext cx="2381250" cy="75247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h-TH" altLang="zh-CN" sz="1600" b="1" dirty="0">
                <a:solidFill>
                  <a:srgbClr val="000066"/>
                </a:solidFill>
                <a:latin typeface="Angsana New" pitchFamily="18" charset="-34"/>
                <a:ea typeface="SimSun" pitchFamily="2" charset="-122"/>
              </a:rPr>
              <a:t>3. การดูแลกลุ่มประชากร</a:t>
            </a:r>
            <a:r>
              <a:rPr lang="th-TH" altLang="zh-CN" sz="1600" b="1" dirty="0" smtClean="0">
                <a:solidFill>
                  <a:srgbClr val="000066"/>
                </a:solidFill>
                <a:latin typeface="Angsana New" pitchFamily="18" charset="-34"/>
                <a:ea typeface="SimSun" pitchFamily="2" charset="-122"/>
              </a:rPr>
              <a:t>/ชุมชน</a:t>
            </a:r>
            <a:endParaRPr lang="th-TH" altLang="zh-CN" b="1" dirty="0">
              <a:solidFill>
                <a:srgbClr val="000066"/>
              </a:solidFill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3276600" y="1655740"/>
            <a:ext cx="647700" cy="0"/>
          </a:xfrm>
          <a:prstGeom prst="line">
            <a:avLst/>
          </a:prstGeom>
          <a:noFill/>
          <a:ln w="31750">
            <a:solidFill>
              <a:srgbClr val="3333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th-TH" sz="1800" b="1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990975" y="1881156"/>
            <a:ext cx="2381250" cy="100013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-"/>
            </a:pPr>
            <a:r>
              <a:rPr lang="th-TH" altLang="zh-CN" sz="1200" b="1" dirty="0" smtClean="0">
                <a:solidFill>
                  <a:srgbClr val="000066"/>
                </a:solidFill>
                <a:latin typeface="Angsana New" pitchFamily="18" charset="-34"/>
                <a:ea typeface="SimSun" pitchFamily="2" charset="-122"/>
              </a:rPr>
              <a:t>กลุ่มประชากร</a:t>
            </a:r>
          </a:p>
          <a:p>
            <a:pPr>
              <a:buFontTx/>
              <a:buChar char="-"/>
            </a:pPr>
            <a:r>
              <a:rPr lang="th-TH" altLang="zh-CN" sz="1200" b="1" dirty="0" smtClean="0">
                <a:solidFill>
                  <a:srgbClr val="000066"/>
                </a:solidFill>
                <a:latin typeface="Angsana New" pitchFamily="18" charset="-34"/>
                <a:ea typeface="SimSun" pitchFamily="2" charset="-122"/>
              </a:rPr>
              <a:t>กลุ่มเสี่ยงสูง </a:t>
            </a:r>
          </a:p>
          <a:p>
            <a:pPr>
              <a:buFontTx/>
              <a:buChar char="-"/>
            </a:pPr>
            <a:r>
              <a:rPr lang="th-TH" altLang="zh-CN" sz="1200" b="1" dirty="0" smtClean="0">
                <a:solidFill>
                  <a:srgbClr val="000066"/>
                </a:solidFill>
                <a:latin typeface="Angsana New" pitchFamily="18" charset="-34"/>
                <a:ea typeface="SimSun" pitchFamily="2" charset="-122"/>
              </a:rPr>
              <a:t>กลุ่มป่วยรายใหม่</a:t>
            </a:r>
          </a:p>
          <a:p>
            <a:pPr>
              <a:buFontTx/>
              <a:buChar char="-"/>
            </a:pPr>
            <a:r>
              <a:rPr lang="th-TH" altLang="zh-CN" sz="1200" b="1" dirty="0" smtClean="0">
                <a:solidFill>
                  <a:srgbClr val="000066"/>
                </a:solidFill>
                <a:latin typeface="Angsana New" pitchFamily="18" charset="-34"/>
                <a:ea typeface="SimSun" pitchFamily="2" charset="-122"/>
              </a:rPr>
              <a:t>กลุ่มป่วยที่ไม่มี/มีภาวะแทรกซ้อน</a:t>
            </a:r>
            <a:endParaRPr lang="en-US" altLang="zh-CN" sz="1100" b="1" dirty="0">
              <a:solidFill>
                <a:srgbClr val="000066"/>
              </a:solidFill>
              <a:ea typeface="SimSun" pitchFamily="2" charset="-122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995738" y="2922577"/>
            <a:ext cx="2376487" cy="18160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h-TH" altLang="zh-CN" sz="1200" b="1" dirty="0">
                <a:solidFill>
                  <a:srgbClr val="000066"/>
                </a:solidFill>
                <a:latin typeface="Angsana New" pitchFamily="18" charset="-34"/>
                <a:ea typeface="SimSun" pitchFamily="2" charset="-122"/>
              </a:rPr>
              <a:t>การ</a:t>
            </a:r>
            <a:r>
              <a:rPr lang="th-TH" altLang="zh-CN" sz="1200" b="1" dirty="0" smtClean="0">
                <a:solidFill>
                  <a:srgbClr val="000066"/>
                </a:solidFill>
                <a:latin typeface="Angsana New" pitchFamily="18" charset="-34"/>
                <a:ea typeface="SimSun" pitchFamily="2" charset="-122"/>
              </a:rPr>
              <a:t>ดำเนินงานร่วมกับชุมชน</a:t>
            </a:r>
            <a:endParaRPr lang="en-US" altLang="zh-CN" sz="1100" b="1" dirty="0">
              <a:solidFill>
                <a:srgbClr val="000066"/>
              </a:solidFill>
              <a:ea typeface="SimSun" pitchFamily="2" charset="-122"/>
            </a:endParaRPr>
          </a:p>
          <a:p>
            <a:pPr eaLnBrk="0" hangingPunct="0"/>
            <a:r>
              <a:rPr lang="th-TH" altLang="zh-CN" sz="1200" b="1" dirty="0">
                <a:solidFill>
                  <a:srgbClr val="000066"/>
                </a:solidFill>
                <a:latin typeface="Angsana New" pitchFamily="18" charset="-34"/>
                <a:ea typeface="SimSun" pitchFamily="2" charset="-122"/>
              </a:rPr>
              <a:t>  - รู้จักชาวบ้าน สร้างความสัมพันธ์</a:t>
            </a:r>
            <a:endParaRPr lang="en-US" altLang="zh-CN" sz="1100" b="1" dirty="0">
              <a:solidFill>
                <a:srgbClr val="000066"/>
              </a:solidFill>
              <a:ea typeface="SimSun" pitchFamily="2" charset="-122"/>
            </a:endParaRPr>
          </a:p>
          <a:p>
            <a:pPr eaLnBrk="0" hangingPunct="0"/>
            <a:r>
              <a:rPr lang="th-TH" altLang="zh-CN" sz="1200" b="1" dirty="0">
                <a:solidFill>
                  <a:srgbClr val="000066"/>
                </a:solidFill>
                <a:latin typeface="Angsana New" pitchFamily="18" charset="-34"/>
                <a:ea typeface="SimSun" pitchFamily="2" charset="-122"/>
              </a:rPr>
              <a:t>  - รู้ปัญหา</a:t>
            </a:r>
            <a:endParaRPr lang="en-US" altLang="zh-CN" sz="1100" b="1" dirty="0">
              <a:solidFill>
                <a:srgbClr val="000066"/>
              </a:solidFill>
              <a:ea typeface="SimSun" pitchFamily="2" charset="-122"/>
            </a:endParaRPr>
          </a:p>
          <a:p>
            <a:pPr eaLnBrk="0" hangingPunct="0"/>
            <a:r>
              <a:rPr lang="th-TH" altLang="zh-CN" sz="1200" b="1" dirty="0">
                <a:solidFill>
                  <a:srgbClr val="000066"/>
                </a:solidFill>
                <a:latin typeface="Angsana New" pitchFamily="18" charset="-34"/>
                <a:ea typeface="SimSun" pitchFamily="2" charset="-122"/>
              </a:rPr>
              <a:t>  - ร่วมคิด</a:t>
            </a:r>
            <a:endParaRPr lang="en-US" altLang="zh-CN" sz="1100" b="1" dirty="0">
              <a:solidFill>
                <a:srgbClr val="000066"/>
              </a:solidFill>
              <a:ea typeface="SimSun" pitchFamily="2" charset="-122"/>
            </a:endParaRPr>
          </a:p>
          <a:p>
            <a:pPr eaLnBrk="0" hangingPunct="0"/>
            <a:r>
              <a:rPr lang="th-TH" altLang="zh-CN" sz="1200" b="1" dirty="0">
                <a:solidFill>
                  <a:srgbClr val="000066"/>
                </a:solidFill>
                <a:latin typeface="Angsana New" pitchFamily="18" charset="-34"/>
                <a:ea typeface="SimSun" pitchFamily="2" charset="-122"/>
              </a:rPr>
              <a:t>  - ร่วมแก้ไข พัฒนา/ ประเมินผล</a:t>
            </a:r>
            <a:endParaRPr lang="en-US" altLang="zh-CN" sz="1100" b="1" dirty="0">
              <a:solidFill>
                <a:srgbClr val="000066"/>
              </a:solidFill>
              <a:ea typeface="SimSun" pitchFamily="2" charset="-122"/>
            </a:endParaRPr>
          </a:p>
          <a:p>
            <a:pPr eaLnBrk="0" hangingPunct="0"/>
            <a:r>
              <a:rPr lang="th-TH" altLang="zh-CN" sz="1200" b="1" dirty="0">
                <a:solidFill>
                  <a:srgbClr val="000066"/>
                </a:solidFill>
                <a:latin typeface="Angsana New" pitchFamily="18" charset="-34"/>
                <a:ea typeface="SimSun" pitchFamily="2" charset="-122"/>
              </a:rPr>
              <a:t>  - เฝ้าระวัง ป้องกันโรคและภาวะเสี่ยง</a:t>
            </a:r>
            <a:r>
              <a:rPr lang="th-TH" altLang="zh-CN" sz="1200" b="1" dirty="0" smtClean="0">
                <a:solidFill>
                  <a:srgbClr val="000066"/>
                </a:solidFill>
                <a:latin typeface="Angsana New" pitchFamily="18" charset="-34"/>
                <a:ea typeface="SimSun" pitchFamily="2" charset="-122"/>
              </a:rPr>
              <a:t>ในชุมชน</a:t>
            </a:r>
            <a:endParaRPr lang="th-TH" altLang="zh-CN" sz="2400" b="1" dirty="0">
              <a:solidFill>
                <a:srgbClr val="000066"/>
              </a:solidFill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84213" y="2016102"/>
            <a:ext cx="863600" cy="2457450"/>
          </a:xfrm>
          <a:prstGeom prst="rect">
            <a:avLst/>
          </a:prstGeom>
          <a:solidFill>
            <a:srgbClr val="FFCC99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h-TH" altLang="zh-CN" sz="1200" b="1" dirty="0">
                <a:solidFill>
                  <a:srgbClr val="000000"/>
                </a:solidFill>
                <a:latin typeface="Angsana New" pitchFamily="18" charset="-34"/>
                <a:ea typeface="SimSun" pitchFamily="2" charset="-122"/>
              </a:rPr>
              <a:t>ประเมินให้บริการติดตาม</a:t>
            </a:r>
            <a:endParaRPr lang="th-TH" altLang="zh-CN" sz="1200" b="1" dirty="0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547813" y="2016102"/>
            <a:ext cx="1720850" cy="2447925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th-TH" altLang="zh-CN" sz="14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-</a:t>
            </a:r>
            <a:r>
              <a:rPr lang="th-TH" altLang="zh-CN" sz="1400" b="1" dirty="0">
                <a:solidFill>
                  <a:srgbClr val="000000"/>
                </a:solidFill>
                <a:latin typeface="Angsana New" pitchFamily="18" charset="-34"/>
                <a:ea typeface="SimSun" pitchFamily="2" charset="-122"/>
              </a:rPr>
              <a:t> </a:t>
            </a:r>
            <a:r>
              <a:rPr lang="th-TH" altLang="zh-CN" sz="1400" b="1" dirty="0">
                <a:solidFill>
                  <a:srgbClr val="000000"/>
                </a:solidFill>
                <a:ea typeface="SimSun" pitchFamily="2" charset="-122"/>
              </a:rPr>
              <a:t>Acute Problem (ปัญหาปัจจุบัน)</a:t>
            </a:r>
            <a:endParaRPr lang="en-US" altLang="zh-CN" sz="1400" b="1" dirty="0">
              <a:ea typeface="SimSun" pitchFamily="2" charset="-122"/>
            </a:endParaRPr>
          </a:p>
          <a:p>
            <a:pPr eaLnBrk="0" hangingPunct="0">
              <a:lnSpc>
                <a:spcPct val="80000"/>
              </a:lnSpc>
              <a:buFontTx/>
              <a:buChar char="-"/>
            </a:pPr>
            <a:r>
              <a:rPr lang="th-TH" altLang="zh-CN" sz="1400" b="1" dirty="0" err="1" smtClean="0">
                <a:solidFill>
                  <a:srgbClr val="000000"/>
                </a:solidFill>
                <a:ea typeface="SimSun" pitchFamily="2" charset="-122"/>
              </a:rPr>
              <a:t>Psycho</a:t>
            </a:r>
            <a:r>
              <a:rPr lang="th-TH" altLang="zh-CN" sz="1400" b="1" dirty="0" smtClean="0">
                <a:solidFill>
                  <a:srgbClr val="000000"/>
                </a:solidFill>
                <a:ea typeface="SimSun" pitchFamily="2" charset="-122"/>
              </a:rPr>
              <a:t>-</a:t>
            </a:r>
            <a:r>
              <a:rPr lang="th-TH" altLang="zh-CN" sz="1400" b="1" dirty="0" err="1" smtClean="0">
                <a:solidFill>
                  <a:srgbClr val="000000"/>
                </a:solidFill>
                <a:ea typeface="SimSun" pitchFamily="2" charset="-122"/>
              </a:rPr>
              <a:t>social</a:t>
            </a:r>
            <a:endParaRPr lang="en-US" altLang="zh-CN" sz="1400" b="1" dirty="0">
              <a:ea typeface="SimSun" pitchFamily="2" charset="-122"/>
            </a:endParaRPr>
          </a:p>
          <a:p>
            <a:pPr eaLnBrk="0" hangingPunct="0">
              <a:lnSpc>
                <a:spcPct val="80000"/>
              </a:lnSpc>
            </a:pPr>
            <a:r>
              <a:rPr lang="th-TH" altLang="zh-CN" sz="1400" b="1" dirty="0" smtClean="0">
                <a:solidFill>
                  <a:srgbClr val="000000"/>
                </a:solidFill>
                <a:ea typeface="SimSun" pitchFamily="2" charset="-122"/>
              </a:rPr>
              <a:t>- </a:t>
            </a:r>
            <a:r>
              <a:rPr lang="th-TH" altLang="zh-CN" sz="1400" b="1" dirty="0">
                <a:solidFill>
                  <a:srgbClr val="000000"/>
                </a:solidFill>
                <a:ea typeface="SimSun" pitchFamily="2" charset="-122"/>
              </a:rPr>
              <a:t>Family oriented</a:t>
            </a:r>
            <a:endParaRPr lang="en-US" altLang="zh-CN" sz="1400" b="1" dirty="0">
              <a:ea typeface="SimSun" pitchFamily="2" charset="-122"/>
            </a:endParaRPr>
          </a:p>
          <a:p>
            <a:pPr eaLnBrk="0" hangingPunct="0">
              <a:lnSpc>
                <a:spcPct val="80000"/>
              </a:lnSpc>
            </a:pPr>
            <a:r>
              <a:rPr lang="th-TH" altLang="zh-CN" sz="1400" b="1" dirty="0">
                <a:solidFill>
                  <a:srgbClr val="000000"/>
                </a:solidFill>
                <a:ea typeface="SimSun" pitchFamily="2" charset="-122"/>
              </a:rPr>
              <a:t>(สังคม จิตใจเชื่อมโยงกับครอบครัวและ</a:t>
            </a:r>
            <a:r>
              <a:rPr lang="th-TH" altLang="zh-CN" sz="1400" b="1" dirty="0" smtClean="0">
                <a:solidFill>
                  <a:srgbClr val="000000"/>
                </a:solidFill>
                <a:ea typeface="SimSun" pitchFamily="2" charset="-122"/>
              </a:rPr>
              <a:t>ชุมชน</a:t>
            </a:r>
          </a:p>
          <a:p>
            <a:pPr eaLnBrk="0" hangingPunct="0">
              <a:lnSpc>
                <a:spcPct val="80000"/>
              </a:lnSpc>
            </a:pPr>
            <a:endParaRPr lang="th-TH" altLang="zh-CN" sz="1400" b="1" dirty="0" smtClean="0">
              <a:solidFill>
                <a:srgbClr val="000000"/>
              </a:solidFill>
              <a:ea typeface="SimSun" pitchFamily="2" charset="-122"/>
            </a:endParaRPr>
          </a:p>
          <a:p>
            <a:pPr eaLnBrk="0" hangingPunct="0">
              <a:lnSpc>
                <a:spcPct val="80000"/>
              </a:lnSpc>
            </a:pPr>
            <a:r>
              <a:rPr lang="th-TH" altLang="zh-CN" sz="1400" b="1" dirty="0" smtClean="0">
                <a:ea typeface="SimSun" pitchFamily="2" charset="-122"/>
              </a:rPr>
              <a:t>-ลดโอกาสเสี่ยงต่อโรค</a:t>
            </a:r>
            <a:endParaRPr lang="th-TH" altLang="zh-CN" sz="1400" b="1" dirty="0" smtClean="0">
              <a:solidFill>
                <a:srgbClr val="000000"/>
              </a:solidFill>
              <a:ea typeface="SimSun" pitchFamily="2" charset="-122"/>
            </a:endParaRPr>
          </a:p>
          <a:p>
            <a:pPr eaLnBrk="0" hangingPunct="0">
              <a:lnSpc>
                <a:spcPct val="80000"/>
              </a:lnSpc>
            </a:pPr>
            <a:r>
              <a:rPr lang="th-TH" altLang="zh-CN" sz="1400" b="1" dirty="0" smtClean="0">
                <a:solidFill>
                  <a:srgbClr val="000000"/>
                </a:solidFill>
                <a:ea typeface="SimSun" pitchFamily="2" charset="-122"/>
              </a:rPr>
              <a:t>- Continuity </a:t>
            </a:r>
            <a:r>
              <a:rPr lang="th-TH" altLang="zh-CN" sz="1400" b="1" dirty="0">
                <a:solidFill>
                  <a:srgbClr val="000000"/>
                </a:solidFill>
                <a:ea typeface="SimSun" pitchFamily="2" charset="-122"/>
              </a:rPr>
              <a:t>(ต่อเนื่อง)</a:t>
            </a:r>
            <a:endParaRPr lang="th-TH" altLang="zh-CN" sz="1400" b="1" dirty="0"/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7104063" y="1539875"/>
            <a:ext cx="1644650" cy="1601788"/>
          </a:xfrm>
          <a:prstGeom prst="wedgeRoundRectCallout">
            <a:avLst>
              <a:gd name="adj1" fmla="val 15153"/>
              <a:gd name="adj2" fmla="val 57931"/>
              <a:gd name="adj3" fmla="val 16667"/>
            </a:avLst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th-TH" altLang="zh-CN" sz="1200" b="1" dirty="0">
                <a:solidFill>
                  <a:srgbClr val="000066"/>
                </a:solidFill>
                <a:latin typeface="Browallia New" pitchFamily="34" charset="-34"/>
                <a:ea typeface="SimSun" pitchFamily="2" charset="-122"/>
              </a:rPr>
              <a:t>- บริการสอดคล้องกับความต้องการ</a:t>
            </a:r>
            <a:endParaRPr lang="en-US" altLang="zh-CN" sz="1200" b="1" dirty="0">
              <a:solidFill>
                <a:srgbClr val="000066"/>
              </a:solidFill>
              <a:latin typeface="Browallia New" pitchFamily="34" charset="-34"/>
              <a:ea typeface="SimSun" pitchFamily="2" charset="-122"/>
            </a:endParaRPr>
          </a:p>
          <a:p>
            <a:pPr eaLnBrk="0" hangingPunct="0">
              <a:lnSpc>
                <a:spcPct val="80000"/>
              </a:lnSpc>
            </a:pPr>
            <a:r>
              <a:rPr lang="th-TH" altLang="zh-CN" sz="1200" b="1" dirty="0">
                <a:solidFill>
                  <a:srgbClr val="000066"/>
                </a:solidFill>
                <a:latin typeface="Browallia New" pitchFamily="34" charset="-34"/>
                <a:ea typeface="SimSun" pitchFamily="2" charset="-122"/>
              </a:rPr>
              <a:t>- </a:t>
            </a:r>
            <a:r>
              <a:rPr lang="th-TH" altLang="zh-CN" sz="1200" b="1" dirty="0" smtClean="0">
                <a:solidFill>
                  <a:srgbClr val="000066"/>
                </a:solidFill>
                <a:latin typeface="Browallia New" pitchFamily="34" charset="-34"/>
                <a:ea typeface="SimSun" pitchFamily="2" charset="-122"/>
              </a:rPr>
              <a:t>ประชาชนจัดการตนเอง</a:t>
            </a:r>
            <a:r>
              <a:rPr lang="th-TH" altLang="zh-CN" sz="1200" b="1" dirty="0">
                <a:solidFill>
                  <a:srgbClr val="000066"/>
                </a:solidFill>
                <a:latin typeface="Browallia New" pitchFamily="34" charset="-34"/>
                <a:ea typeface="SimSun" pitchFamily="2" charset="-122"/>
              </a:rPr>
              <a:t>ได้</a:t>
            </a:r>
            <a:endParaRPr lang="en-US" altLang="zh-CN" sz="1200" b="1" dirty="0">
              <a:solidFill>
                <a:srgbClr val="000066"/>
              </a:solidFill>
              <a:latin typeface="Browallia New" pitchFamily="34" charset="-34"/>
              <a:ea typeface="SimSun" pitchFamily="2" charset="-122"/>
            </a:endParaRPr>
          </a:p>
          <a:p>
            <a:pPr eaLnBrk="0" hangingPunct="0">
              <a:lnSpc>
                <a:spcPct val="80000"/>
              </a:lnSpc>
            </a:pPr>
            <a:r>
              <a:rPr lang="th-TH" altLang="zh-CN" sz="1200" b="1" dirty="0">
                <a:solidFill>
                  <a:srgbClr val="000066"/>
                </a:solidFill>
                <a:latin typeface="Browallia New" pitchFamily="34" charset="-34"/>
                <a:ea typeface="SimSun" pitchFamily="2" charset="-122"/>
              </a:rPr>
              <a:t>- มีคุณภาพชีวิตที่ดี</a:t>
            </a:r>
            <a:endParaRPr lang="en-US" altLang="zh-CN" sz="1200" b="1" dirty="0">
              <a:solidFill>
                <a:srgbClr val="000066"/>
              </a:solidFill>
              <a:latin typeface="Browallia New" pitchFamily="34" charset="-34"/>
              <a:ea typeface="SimSun" pitchFamily="2" charset="-122"/>
            </a:endParaRPr>
          </a:p>
          <a:p>
            <a:pPr eaLnBrk="0" hangingPunct="0">
              <a:lnSpc>
                <a:spcPct val="80000"/>
              </a:lnSpc>
            </a:pPr>
            <a:r>
              <a:rPr lang="th-TH" altLang="zh-CN" sz="1200" b="1" dirty="0">
                <a:solidFill>
                  <a:srgbClr val="000066"/>
                </a:solidFill>
                <a:latin typeface="Browallia New" pitchFamily="34" charset="-34"/>
                <a:ea typeface="SimSun" pitchFamily="2" charset="-122"/>
              </a:rPr>
              <a:t>- สอดคล้องกับมาตรฐานวิชาชีพ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7380288" y="3284538"/>
            <a:ext cx="1152525" cy="66675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h-TH" altLang="zh-CN" sz="1400" b="1" dirty="0">
                <a:solidFill>
                  <a:srgbClr val="000066"/>
                </a:solidFill>
                <a:latin typeface="Angsana New" pitchFamily="18" charset="-34"/>
                <a:ea typeface="SimSun" pitchFamily="2" charset="-122"/>
              </a:rPr>
              <a:t>ผลผลิต  / ผลสัมฤทธิ์</a:t>
            </a:r>
            <a:endParaRPr lang="th-TH" altLang="zh-CN" b="1" dirty="0">
              <a:solidFill>
                <a:srgbClr val="000066"/>
              </a:solidFill>
            </a:endParaRP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7240588" y="4506913"/>
            <a:ext cx="1292225" cy="6508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altLang="zh-CN" sz="1400" b="1" dirty="0">
                <a:solidFill>
                  <a:srgbClr val="000066"/>
                </a:solidFill>
                <a:latin typeface="Angsana New" pitchFamily="18" charset="-34"/>
                <a:ea typeface="SimSun" pitchFamily="2" charset="-122"/>
              </a:rPr>
              <a:t>ทบทวน / ประเมิน</a:t>
            </a:r>
            <a:endParaRPr lang="th-TH" altLang="zh-CN" b="1" dirty="0">
              <a:solidFill>
                <a:srgbClr val="000066"/>
              </a:solidFill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2195513" y="5327626"/>
            <a:ext cx="2185987" cy="625495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altLang="zh-CN" sz="1400" b="1" dirty="0">
                <a:solidFill>
                  <a:srgbClr val="000066"/>
                </a:solidFill>
                <a:latin typeface="Angsana New" pitchFamily="18" charset="-34"/>
                <a:ea typeface="SimSun" pitchFamily="2" charset="-122"/>
              </a:rPr>
              <a:t>2.    ประสานเชื่อมโยง</a:t>
            </a:r>
            <a:r>
              <a:rPr lang="th-TH" altLang="zh-CN" sz="1400" b="1" dirty="0" smtClean="0">
                <a:solidFill>
                  <a:srgbClr val="000066"/>
                </a:solidFill>
                <a:latin typeface="Angsana New" pitchFamily="18" charset="-34"/>
                <a:ea typeface="SimSun" pitchFamily="2" charset="-122"/>
              </a:rPr>
              <a:t>บริการและชุมชน</a:t>
            </a:r>
            <a:endParaRPr lang="th-TH" altLang="zh-CN" sz="1400" b="1" dirty="0">
              <a:solidFill>
                <a:srgbClr val="000066"/>
              </a:solidFill>
            </a:endParaRPr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1824038" y="4535465"/>
            <a:ext cx="587375" cy="693737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th-TH" sz="1800" b="1" dirty="0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>
            <a:off x="4219575" y="4738676"/>
            <a:ext cx="352425" cy="442912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th-TH" sz="1800" b="1" dirty="0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6588125" y="3573463"/>
            <a:ext cx="822325" cy="158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th-TH" sz="1800" b="1" dirty="0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7954963" y="4027488"/>
            <a:ext cx="1587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th-TH" sz="1800" b="1" dirty="0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H="1" flipV="1">
            <a:off x="6588125" y="4797425"/>
            <a:ext cx="576263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th-TH" sz="1800" b="1" dirty="0"/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114300" y="68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h-TH" dirty="0"/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1979613" y="214290"/>
            <a:ext cx="5819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กรอบงานบริการ</a:t>
            </a:r>
            <a:r>
              <a:rPr lang="th-TH" sz="2400" b="1" dirty="0" smtClean="0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ของคลินิก </a:t>
            </a:r>
            <a:r>
              <a:rPr lang="en-US" sz="2400" b="1" dirty="0" smtClean="0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NCD </a:t>
            </a:r>
            <a:r>
              <a:rPr lang="th-TH" sz="2400" b="1" dirty="0" smtClean="0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คุณภาพ</a:t>
            </a:r>
            <a:endParaRPr lang="th-TH" sz="2400" b="1" dirty="0">
              <a:solidFill>
                <a:schemeClr val="folHlink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4000504"/>
            <a:ext cx="8229600" cy="195105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th-TH" b="1" dirty="0" smtClean="0"/>
              <a:t>ประยุกต์จาก</a:t>
            </a:r>
          </a:p>
          <a:p>
            <a:pPr>
              <a:buNone/>
            </a:pPr>
            <a:endParaRPr lang="th-TH" b="1" dirty="0" smtClean="0"/>
          </a:p>
          <a:p>
            <a:r>
              <a:rPr lang="th-TH" sz="2800" b="1" dirty="0" smtClean="0"/>
              <a:t>เครื่องมือประเมินการบริการสถานพยาบาลในการป้องกันและจัดการโรคเบาหวานและความดันโลหิตสูง กรมการแพทย์ </a:t>
            </a:r>
            <a:r>
              <a:rPr lang="en-US" sz="2800" b="1" dirty="0" smtClean="0"/>
              <a:t>2553</a:t>
            </a:r>
          </a:p>
          <a:p>
            <a:endParaRPr lang="en-US" sz="2800" b="1" dirty="0" smtClean="0"/>
          </a:p>
          <a:p>
            <a:r>
              <a:rPr lang="th-TH" sz="2800" b="1" dirty="0" smtClean="0"/>
              <a:t>เครื่องมือประเมินนโยบายการบริการสุขภาพ ความร่วมมือการบูรณาการและเสริมสร้างสมรรถนะชุมชนในการป้องกันและจัดการโรคเบาหวานและความดันโลหิตสูง กรมการแพทย์ </a:t>
            </a:r>
            <a:r>
              <a:rPr lang="en-US" sz="2800" b="1" dirty="0" smtClean="0"/>
              <a:t>2553</a:t>
            </a:r>
            <a:endParaRPr lang="th-TH" sz="28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14290"/>
            <a:ext cx="8472518" cy="591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th-TH" sz="3200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3200" b="1" dirty="0" smtClean="0">
                <a:solidFill>
                  <a:srgbClr val="FF0000"/>
                </a:solidFill>
              </a:rPr>
              <a:t>ความคาดหวังของเกณฑ์คลินิก </a:t>
            </a:r>
            <a:r>
              <a:rPr lang="en-US" sz="3200" b="1" dirty="0" smtClean="0">
                <a:solidFill>
                  <a:srgbClr val="FF0000"/>
                </a:solidFill>
              </a:rPr>
              <a:t>NCD </a:t>
            </a:r>
            <a:r>
              <a:rPr lang="th-TH" sz="3200" b="1" dirty="0" smtClean="0">
                <a:solidFill>
                  <a:srgbClr val="FF0000"/>
                </a:solidFill>
              </a:rPr>
              <a:t>คุณภาพ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ใช้เป็นแนวทางประเมินตนเอง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เพื่อหาโอกาสในการพัฒนาระบบงาน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5" descr="tt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1125538"/>
            <a:ext cx="24114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WordArt 7"/>
          <p:cNvSpPr>
            <a:spLocks noChangeArrowheads="1" noChangeShapeType="1" noTextEdit="1"/>
          </p:cNvSpPr>
          <p:nvPr/>
        </p:nvSpPr>
        <p:spPr bwMode="auto">
          <a:xfrm>
            <a:off x="1763713" y="2563813"/>
            <a:ext cx="5616575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JasmineUPC"/>
                <a:cs typeface="JasmineUPC"/>
              </a:rPr>
              <a:t>สวัสดี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JasmineUPC"/>
              <a:cs typeface="JasmineUP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3840163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th-TH" sz="36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ต้องการ</a:t>
            </a: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แผนการรักษาระยะยาว </a:t>
            </a:r>
            <a:r>
              <a:rPr lang="th-TH" sz="36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36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Planned care)  </a:t>
            </a:r>
            <a:r>
              <a:rPr lang="th-TH" sz="36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และมี</a:t>
            </a: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ระบบประสานระหว่างทีมสหสาขาวิชาชีพ</a:t>
            </a:r>
            <a:r>
              <a:rPr lang="en-US" sz="36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 </a:t>
            </a:r>
            <a:r>
              <a:rPr lang="th-TH" sz="36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ระหว่างหน่วยบริการสุขภาพต่างพื้นที่  </a:t>
            </a:r>
            <a:endParaRPr lang="en-US" sz="36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endParaRPr lang="en-US" sz="36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เป้าหมายการรักษา มากไปกว่า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Morbidity/Mortality rate </a:t>
            </a:r>
            <a:r>
              <a:rPr lang="en-US" sz="36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th-TH" sz="36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ให้ความสำคัญกับ คุณภาพชีวิตของทั้งผู้ป่วยและสมาชิกครอบครัว</a:t>
            </a:r>
            <a:endParaRPr lang="en-US" sz="36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endParaRPr lang="en-US" sz="36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th-TH" sz="36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บทบาทของผู้ป่วย มิใช่เพียงผู้รับการรักษา แต่เป็นส่วนหนึ่งของทีมรักษา จึงต้องการทักษะการดูแลตนเองที่บ้าน ( </a:t>
            </a:r>
            <a:r>
              <a:rPr lang="en-US" sz="36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Self care skills ) </a:t>
            </a:r>
            <a:r>
              <a:rPr lang="th-TH" sz="36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และการสนับสนุนจากครอบครัวและชุมชน</a:t>
            </a:r>
            <a:endParaRPr lang="en-US" sz="36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endParaRPr lang="th-TH" sz="36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81000"/>
            <a:ext cx="7848600" cy="1200329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chemeClr val="accent4">
                    <a:lumMod val="25000"/>
                  </a:schemeClr>
                </a:solidFill>
                <a:latin typeface="+mj-lt"/>
              </a:rPr>
              <a:t>การจัดการ ภาวะเรื้อรัง</a:t>
            </a:r>
            <a:r>
              <a:rPr lang="en-US" sz="3600" b="1" dirty="0">
                <a:solidFill>
                  <a:schemeClr val="accent4">
                    <a:lumMod val="25000"/>
                  </a:schemeClr>
                </a:solidFill>
                <a:latin typeface="+mj-lt"/>
              </a:rPr>
              <a:t> </a:t>
            </a:r>
            <a:endParaRPr lang="en-US" sz="3600" b="1" dirty="0" smtClean="0">
              <a:solidFill>
                <a:schemeClr val="accent4">
                  <a:lumMod val="25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  <a:latin typeface="+mj-lt"/>
              </a:rPr>
              <a:t>(</a:t>
            </a:r>
            <a:r>
              <a:rPr lang="en-US" sz="3600" b="1" dirty="0">
                <a:solidFill>
                  <a:schemeClr val="accent4">
                    <a:lumMod val="25000"/>
                  </a:schemeClr>
                </a:solidFill>
                <a:latin typeface="+mj-lt"/>
              </a:rPr>
              <a:t>Chronic  Condition)</a:t>
            </a:r>
            <a:endParaRPr lang="th-TH" sz="3600" b="1" dirty="0">
              <a:solidFill>
                <a:schemeClr val="accent4">
                  <a:lumMod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492250"/>
          </a:xfrm>
        </p:spPr>
        <p:txBody>
          <a:bodyPr>
            <a:noAutofit/>
          </a:bodyPr>
          <a:lstStyle/>
          <a:p>
            <a:pPr eaLnBrk="1" hangingPunct="1"/>
            <a:r>
              <a:rPr lang="th-TH" sz="3200" b="1" dirty="0" smtClean="0"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isease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Centered</a:t>
            </a:r>
            <a:r>
              <a:rPr lang="th-TH" sz="3200" b="1" dirty="0" smtClean="0"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2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200" b="1" i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vs </a:t>
            </a:r>
            <a:r>
              <a:rPr lang="th-TH" sz="32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Patient Centered</a:t>
            </a:r>
            <a:br>
              <a:rPr lang="th-TH" sz="3200" b="1" dirty="0" smtClean="0"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i="1" dirty="0" smtClean="0"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Diagnosis</a:t>
            </a:r>
            <a:endParaRPr lang="th-TH" sz="3200" b="1" dirty="0" smtClean="0"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981200"/>
            <a:ext cx="4495800" cy="4648200"/>
          </a:xfrm>
          <a:solidFill>
            <a:schemeClr val="bg2">
              <a:lumMod val="50000"/>
            </a:schemeClr>
          </a:solidFill>
          <a:ln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th-TH" sz="2400" b="1" dirty="0" err="1">
                <a:solidFill>
                  <a:srgbClr val="FFFF00"/>
                </a:solidFill>
              </a:rPr>
              <a:t>Anatomy</a:t>
            </a:r>
            <a:endParaRPr lang="th-TH" sz="2400" b="1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th-TH" sz="24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th-TH" sz="2400" b="1" dirty="0" err="1" smtClean="0">
                <a:solidFill>
                  <a:srgbClr val="FFFF00"/>
                </a:solidFill>
              </a:rPr>
              <a:t>Pathology</a:t>
            </a:r>
            <a:r>
              <a:rPr lang="th-TH" sz="2400" b="1" dirty="0" smtClean="0">
                <a:solidFill>
                  <a:srgbClr val="FFFF00"/>
                </a:solidFill>
              </a:rPr>
              <a:t>              </a:t>
            </a:r>
            <a:r>
              <a:rPr lang="th-TH" sz="2400" b="1" dirty="0" err="1" smtClean="0">
                <a:solidFill>
                  <a:srgbClr val="FFFF00"/>
                </a:solidFill>
              </a:rPr>
              <a:t>Disease</a:t>
            </a:r>
            <a:endParaRPr lang="th-TH" sz="2400" b="1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th-TH" sz="24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th-TH" sz="2400" b="1" dirty="0" err="1" smtClean="0">
                <a:solidFill>
                  <a:srgbClr val="FFFF00"/>
                </a:solidFill>
              </a:rPr>
              <a:t>Physiology</a:t>
            </a:r>
            <a:endParaRPr lang="th-TH" sz="2400" b="1" dirty="0">
              <a:solidFill>
                <a:srgbClr val="FFFF00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981200"/>
            <a:ext cx="4495800" cy="4648200"/>
          </a:xfrm>
          <a:solidFill>
            <a:schemeClr val="tx1"/>
          </a:solidFill>
          <a:ln>
            <a:solidFill>
              <a:srgbClr val="CCFFCC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th-TH" sz="2400" b="1" dirty="0" err="1">
                <a:solidFill>
                  <a:schemeClr val="bg1"/>
                </a:solidFill>
              </a:rPr>
              <a:t>Idea</a:t>
            </a:r>
            <a:r>
              <a:rPr lang="en-US" sz="2400" b="1" dirty="0">
                <a:solidFill>
                  <a:schemeClr val="bg1"/>
                </a:solidFill>
              </a:rPr>
              <a:t>,</a:t>
            </a:r>
            <a:r>
              <a:rPr lang="th-TH" sz="2400" b="1" dirty="0">
                <a:solidFill>
                  <a:schemeClr val="bg1"/>
                </a:solidFill>
              </a:rPr>
              <a:t> </a:t>
            </a:r>
            <a:r>
              <a:rPr lang="th-TH" sz="2400" b="1" dirty="0" err="1">
                <a:solidFill>
                  <a:schemeClr val="bg1"/>
                </a:solidFill>
              </a:rPr>
              <a:t>Expectation</a:t>
            </a:r>
            <a:r>
              <a:rPr lang="th-TH" sz="2400" b="1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Function</a:t>
            </a:r>
            <a:r>
              <a:rPr lang="th-TH" sz="2400" b="1" dirty="0" smtClean="0">
                <a:solidFill>
                  <a:schemeClr val="bg1"/>
                </a:solidFill>
              </a:rPr>
              <a:t>                 </a:t>
            </a:r>
            <a:r>
              <a:rPr lang="en-US" sz="2400" b="1" dirty="0" smtClean="0">
                <a:solidFill>
                  <a:schemeClr val="bg1"/>
                </a:solidFill>
              </a:rPr>
              <a:t>Illness</a:t>
            </a:r>
            <a:r>
              <a:rPr lang="th-TH" sz="2400" b="1" dirty="0" smtClean="0">
                <a:solidFill>
                  <a:schemeClr val="bg1"/>
                </a:solidFill>
              </a:rPr>
              <a:t>            Illness</a:t>
            </a:r>
            <a:endParaRPr lang="th-TH" sz="2400" b="1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Feeling</a:t>
            </a:r>
            <a:r>
              <a:rPr lang="en-US" sz="2400" b="1" dirty="0">
                <a:solidFill>
                  <a:schemeClr val="bg1"/>
                </a:solidFill>
              </a:rPr>
              <a:t>,</a:t>
            </a:r>
            <a:r>
              <a:rPr lang="th-TH" sz="2400" b="1" dirty="0">
                <a:solidFill>
                  <a:schemeClr val="bg1"/>
                </a:solidFill>
              </a:rPr>
              <a:t> </a:t>
            </a:r>
            <a:r>
              <a:rPr lang="th-TH" sz="2400" b="1" dirty="0" err="1">
                <a:solidFill>
                  <a:schemeClr val="bg1"/>
                </a:solidFill>
              </a:rPr>
              <a:t>Concern</a:t>
            </a:r>
            <a:endParaRPr lang="th-TH" sz="2400" b="1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th-TH" sz="24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th-TH" sz="2400" b="1" dirty="0" err="1" smtClean="0">
                <a:solidFill>
                  <a:schemeClr val="bg1"/>
                </a:solidFill>
              </a:rPr>
              <a:t>Family</a:t>
            </a:r>
            <a:r>
              <a:rPr lang="en-US" sz="2400" b="1" dirty="0">
                <a:solidFill>
                  <a:schemeClr val="bg1"/>
                </a:solidFill>
              </a:rPr>
              <a:t>,</a:t>
            </a:r>
            <a:r>
              <a:rPr lang="th-TH" sz="2400" b="1" dirty="0">
                <a:solidFill>
                  <a:schemeClr val="bg1"/>
                </a:solidFill>
              </a:rPr>
              <a:t> </a:t>
            </a:r>
            <a:r>
              <a:rPr lang="th-TH" sz="2400" b="1" dirty="0" err="1">
                <a:solidFill>
                  <a:schemeClr val="bg1"/>
                </a:solidFill>
              </a:rPr>
              <a:t>Community</a:t>
            </a:r>
            <a:r>
              <a:rPr lang="th-TH" sz="2400" b="1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defRPr/>
            </a:pPr>
            <a:r>
              <a:rPr lang="th-TH" sz="2400" b="1" dirty="0" err="1" smtClean="0">
                <a:solidFill>
                  <a:schemeClr val="bg1"/>
                </a:solidFill>
              </a:rPr>
              <a:t>Environment</a:t>
            </a:r>
            <a:endParaRPr lang="th-TH" sz="2400" b="1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th-TH" sz="2400" b="1" dirty="0" err="1" smtClean="0">
                <a:solidFill>
                  <a:schemeClr val="bg1"/>
                </a:solidFill>
              </a:rPr>
              <a:t>Income</a:t>
            </a:r>
            <a:endParaRPr lang="th-TH" sz="24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th-TH" sz="2400" b="1" dirty="0" smtClean="0">
                <a:solidFill>
                  <a:schemeClr val="bg1"/>
                </a:solidFill>
              </a:rPr>
              <a:t>Work </a:t>
            </a:r>
            <a:r>
              <a:rPr lang="th-TH" sz="2400" b="1" dirty="0">
                <a:solidFill>
                  <a:schemeClr val="bg1"/>
                </a:solidFill>
              </a:rPr>
              <a:t>place</a:t>
            </a:r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2438400" y="2286000"/>
            <a:ext cx="609600" cy="533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2133600" y="3048000"/>
            <a:ext cx="3810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V="1">
            <a:off x="2667000" y="3429000"/>
            <a:ext cx="381000" cy="381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>
            <a:off x="7740650" y="2349500"/>
            <a:ext cx="287338" cy="431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>
            <a:off x="6588125" y="3068638"/>
            <a:ext cx="7207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 flipV="1">
            <a:off x="7524750" y="3284538"/>
            <a:ext cx="287338" cy="431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rgbClr val="66FF99"/>
          </a:solidFill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2060"/>
                </a:solidFill>
                <a:effectLst/>
              </a:rPr>
              <a:t>The patient-centered clinical method: </a:t>
            </a:r>
            <a:br>
              <a:rPr lang="en-US" sz="2800" b="1" smtClean="0">
                <a:solidFill>
                  <a:srgbClr val="002060"/>
                </a:solidFill>
                <a:effectLst/>
              </a:rPr>
            </a:br>
            <a:r>
              <a:rPr lang="en-US" sz="2800" b="1" smtClean="0">
                <a:solidFill>
                  <a:srgbClr val="002060"/>
                </a:solidFill>
                <a:effectLst/>
              </a:rPr>
              <a:t>six interactive components</a:t>
            </a:r>
          </a:p>
        </p:txBody>
      </p:sp>
      <p:sp>
        <p:nvSpPr>
          <p:cNvPr id="75779" name="Text Box 11"/>
          <p:cNvSpPr txBox="1">
            <a:spLocks noChangeArrowheads="1"/>
          </p:cNvSpPr>
          <p:nvPr/>
        </p:nvSpPr>
        <p:spPr bwMode="auto">
          <a:xfrm>
            <a:off x="304800" y="1219200"/>
            <a:ext cx="403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ahoma" pitchFamily="34" charset="0"/>
                <a:ea typeface="Tahoma" pitchFamily="34" charset="0"/>
                <a:cs typeface="Tahoma" pitchFamily="34" charset="0"/>
              </a:rPr>
              <a:t>1-Exploring both disease and illness experience</a:t>
            </a:r>
          </a:p>
        </p:txBody>
      </p:sp>
      <p:sp>
        <p:nvSpPr>
          <p:cNvPr id="75780" name="Text Box 12"/>
          <p:cNvSpPr txBox="1">
            <a:spLocks noChangeArrowheads="1"/>
          </p:cNvSpPr>
          <p:nvPr/>
        </p:nvSpPr>
        <p:spPr bwMode="auto">
          <a:xfrm>
            <a:off x="5105400" y="1401763"/>
            <a:ext cx="327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ahoma" pitchFamily="34" charset="0"/>
                <a:ea typeface="Tahoma" pitchFamily="34" charset="0"/>
                <a:cs typeface="Tahoma" pitchFamily="34" charset="0"/>
              </a:rPr>
              <a:t>2-Understanding the whole person</a:t>
            </a:r>
          </a:p>
        </p:txBody>
      </p:sp>
      <p:sp>
        <p:nvSpPr>
          <p:cNvPr id="75781" name="Oval 14"/>
          <p:cNvSpPr>
            <a:spLocks noChangeArrowheads="1"/>
          </p:cNvSpPr>
          <p:nvPr/>
        </p:nvSpPr>
        <p:spPr bwMode="auto">
          <a:xfrm>
            <a:off x="1676400" y="2438400"/>
            <a:ext cx="13716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782" name="Text Box 15"/>
          <p:cNvSpPr txBox="1">
            <a:spLocks noChangeArrowheads="1"/>
          </p:cNvSpPr>
          <p:nvPr/>
        </p:nvSpPr>
        <p:spPr bwMode="auto">
          <a:xfrm>
            <a:off x="830263" y="2743200"/>
            <a:ext cx="76655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>
                <a:latin typeface="Tahoma" pitchFamily="34" charset="0"/>
                <a:ea typeface="Tahoma" pitchFamily="34" charset="0"/>
                <a:cs typeface="Tahoma" pitchFamily="34" charset="0"/>
              </a:rPr>
              <a:t>History</a:t>
            </a:r>
          </a:p>
          <a:p>
            <a:r>
              <a:rPr lang="en-US" sz="1100" b="1">
                <a:latin typeface="Tahoma" pitchFamily="34" charset="0"/>
                <a:ea typeface="Tahoma" pitchFamily="34" charset="0"/>
                <a:cs typeface="Tahoma" pitchFamily="34" charset="0"/>
              </a:rPr>
              <a:t>Physical</a:t>
            </a:r>
          </a:p>
          <a:p>
            <a:r>
              <a:rPr lang="en-US" sz="1100" b="1">
                <a:latin typeface="Tahoma" pitchFamily="34" charset="0"/>
                <a:ea typeface="Tahoma" pitchFamily="34" charset="0"/>
                <a:cs typeface="Tahoma" pitchFamily="34" charset="0"/>
              </a:rPr>
              <a:t>Lab</a:t>
            </a:r>
          </a:p>
        </p:txBody>
      </p:sp>
      <p:sp>
        <p:nvSpPr>
          <p:cNvPr id="75783" name="Text Box 16"/>
          <p:cNvSpPr txBox="1">
            <a:spLocks noChangeArrowheads="1"/>
          </p:cNvSpPr>
          <p:nvPr/>
        </p:nvSpPr>
        <p:spPr bwMode="auto">
          <a:xfrm>
            <a:off x="1828800" y="2638425"/>
            <a:ext cx="10967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>
                <a:latin typeface="Tahoma" pitchFamily="34" charset="0"/>
                <a:ea typeface="Tahoma" pitchFamily="34" charset="0"/>
                <a:cs typeface="Tahoma" pitchFamily="34" charset="0"/>
              </a:rPr>
              <a:t>Feelings</a:t>
            </a:r>
          </a:p>
          <a:p>
            <a:r>
              <a:rPr lang="en-US" sz="1100" b="1">
                <a:latin typeface="Tahoma" pitchFamily="34" charset="0"/>
                <a:ea typeface="Tahoma" pitchFamily="34" charset="0"/>
                <a:cs typeface="Tahoma" pitchFamily="34" charset="0"/>
              </a:rPr>
              <a:t>Ideas</a:t>
            </a:r>
          </a:p>
          <a:p>
            <a:r>
              <a:rPr lang="en-US" sz="1100" b="1">
                <a:latin typeface="Tahoma" pitchFamily="34" charset="0"/>
                <a:ea typeface="Tahoma" pitchFamily="34" charset="0"/>
                <a:cs typeface="Tahoma" pitchFamily="34" charset="0"/>
              </a:rPr>
              <a:t>Function</a:t>
            </a:r>
          </a:p>
          <a:p>
            <a:r>
              <a:rPr lang="en-US" sz="1100" b="1">
                <a:latin typeface="Tahoma" pitchFamily="34" charset="0"/>
                <a:ea typeface="Tahoma" pitchFamily="34" charset="0"/>
                <a:cs typeface="Tahoma" pitchFamily="34" charset="0"/>
              </a:rPr>
              <a:t>Expectations</a:t>
            </a:r>
          </a:p>
        </p:txBody>
      </p:sp>
      <p:sp>
        <p:nvSpPr>
          <p:cNvPr id="75784" name="Oval 17"/>
          <p:cNvSpPr>
            <a:spLocks noChangeArrowheads="1"/>
          </p:cNvSpPr>
          <p:nvPr/>
        </p:nvSpPr>
        <p:spPr bwMode="auto">
          <a:xfrm>
            <a:off x="533400" y="2438400"/>
            <a:ext cx="13716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785" name="Freeform 23"/>
          <p:cNvSpPr>
            <a:spLocks/>
          </p:cNvSpPr>
          <p:nvPr/>
        </p:nvSpPr>
        <p:spPr bwMode="auto">
          <a:xfrm>
            <a:off x="1752600" y="2819400"/>
            <a:ext cx="76200" cy="609600"/>
          </a:xfrm>
          <a:custGeom>
            <a:avLst/>
            <a:gdLst>
              <a:gd name="T0" fmla="*/ 2147483647 w 147"/>
              <a:gd name="T1" fmla="*/ 0 h 1256"/>
              <a:gd name="T2" fmla="*/ 2147483647 w 147"/>
              <a:gd name="T3" fmla="*/ 2147483647 h 1256"/>
              <a:gd name="T4" fmla="*/ 2147483647 w 147"/>
              <a:gd name="T5" fmla="*/ 2147483647 h 1256"/>
              <a:gd name="T6" fmla="*/ 2147483647 w 147"/>
              <a:gd name="T7" fmla="*/ 2147483647 h 1256"/>
              <a:gd name="T8" fmla="*/ 2147483647 w 147"/>
              <a:gd name="T9" fmla="*/ 2147483647 h 1256"/>
              <a:gd name="T10" fmla="*/ 2147483647 w 147"/>
              <a:gd name="T11" fmla="*/ 2147483647 h 1256"/>
              <a:gd name="T12" fmla="*/ 2147483647 w 147"/>
              <a:gd name="T13" fmla="*/ 2147483647 h 1256"/>
              <a:gd name="T14" fmla="*/ 2147483647 w 147"/>
              <a:gd name="T15" fmla="*/ 2147483647 h 1256"/>
              <a:gd name="T16" fmla="*/ 2147483647 w 147"/>
              <a:gd name="T17" fmla="*/ 2147483647 h 1256"/>
              <a:gd name="T18" fmla="*/ 2147483647 w 147"/>
              <a:gd name="T19" fmla="*/ 2147483647 h 1256"/>
              <a:gd name="T20" fmla="*/ 2147483647 w 147"/>
              <a:gd name="T21" fmla="*/ 2147483647 h 1256"/>
              <a:gd name="T22" fmla="*/ 2147483647 w 147"/>
              <a:gd name="T23" fmla="*/ 2147483647 h 1256"/>
              <a:gd name="T24" fmla="*/ 2147483647 w 147"/>
              <a:gd name="T25" fmla="*/ 2147483647 h 12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7"/>
              <a:gd name="T40" fmla="*/ 0 h 1256"/>
              <a:gd name="T41" fmla="*/ 147 w 147"/>
              <a:gd name="T42" fmla="*/ 1256 h 12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7" h="1256">
                <a:moveTo>
                  <a:pt x="107" y="0"/>
                </a:moveTo>
                <a:cubicBezTo>
                  <a:pt x="74" y="49"/>
                  <a:pt x="38" y="87"/>
                  <a:pt x="19" y="144"/>
                </a:cubicBezTo>
                <a:cubicBezTo>
                  <a:pt x="22" y="173"/>
                  <a:pt x="21" y="203"/>
                  <a:pt x="27" y="232"/>
                </a:cubicBezTo>
                <a:cubicBezTo>
                  <a:pt x="35" y="269"/>
                  <a:pt x="96" y="286"/>
                  <a:pt x="123" y="304"/>
                </a:cubicBezTo>
                <a:cubicBezTo>
                  <a:pt x="126" y="310"/>
                  <a:pt x="147" y="348"/>
                  <a:pt x="147" y="360"/>
                </a:cubicBezTo>
                <a:cubicBezTo>
                  <a:pt x="147" y="443"/>
                  <a:pt x="104" y="522"/>
                  <a:pt x="35" y="568"/>
                </a:cubicBezTo>
                <a:cubicBezTo>
                  <a:pt x="11" y="604"/>
                  <a:pt x="0" y="647"/>
                  <a:pt x="27" y="688"/>
                </a:cubicBezTo>
                <a:cubicBezTo>
                  <a:pt x="33" y="697"/>
                  <a:pt x="44" y="703"/>
                  <a:pt x="51" y="712"/>
                </a:cubicBezTo>
                <a:cubicBezTo>
                  <a:pt x="82" y="754"/>
                  <a:pt x="96" y="789"/>
                  <a:pt x="131" y="824"/>
                </a:cubicBezTo>
                <a:cubicBezTo>
                  <a:pt x="124" y="857"/>
                  <a:pt x="118" y="888"/>
                  <a:pt x="107" y="920"/>
                </a:cubicBezTo>
                <a:cubicBezTo>
                  <a:pt x="104" y="944"/>
                  <a:pt x="107" y="969"/>
                  <a:pt x="99" y="992"/>
                </a:cubicBezTo>
                <a:cubicBezTo>
                  <a:pt x="88" y="1025"/>
                  <a:pt x="28" y="1039"/>
                  <a:pt x="3" y="1056"/>
                </a:cubicBezTo>
                <a:cubicBezTo>
                  <a:pt x="16" y="1170"/>
                  <a:pt x="11" y="1104"/>
                  <a:pt x="11" y="12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786" name="Oval 24"/>
          <p:cNvSpPr>
            <a:spLocks noChangeArrowheads="1"/>
          </p:cNvSpPr>
          <p:nvPr/>
        </p:nvSpPr>
        <p:spPr bwMode="auto">
          <a:xfrm>
            <a:off x="5638800" y="2316163"/>
            <a:ext cx="2895600" cy="1646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787" name="Oval 25"/>
          <p:cNvSpPr>
            <a:spLocks noChangeArrowheads="1"/>
          </p:cNvSpPr>
          <p:nvPr/>
        </p:nvSpPr>
        <p:spPr bwMode="auto">
          <a:xfrm>
            <a:off x="5943600" y="2514600"/>
            <a:ext cx="9144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788" name="Oval 26"/>
          <p:cNvSpPr>
            <a:spLocks noChangeArrowheads="1"/>
          </p:cNvSpPr>
          <p:nvPr/>
        </p:nvSpPr>
        <p:spPr bwMode="auto">
          <a:xfrm>
            <a:off x="6400800" y="2971800"/>
            <a:ext cx="9144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789" name="Oval 27"/>
          <p:cNvSpPr>
            <a:spLocks noChangeArrowheads="1"/>
          </p:cNvSpPr>
          <p:nvPr/>
        </p:nvSpPr>
        <p:spPr bwMode="auto">
          <a:xfrm>
            <a:off x="3200400" y="3001963"/>
            <a:ext cx="1981200" cy="3170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790" name="Text Box 28"/>
          <p:cNvSpPr txBox="1">
            <a:spLocks noChangeArrowheads="1"/>
          </p:cNvSpPr>
          <p:nvPr/>
        </p:nvSpPr>
        <p:spPr bwMode="auto">
          <a:xfrm>
            <a:off x="3657600" y="3198813"/>
            <a:ext cx="1387475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ahoma" pitchFamily="34" charset="0"/>
                <a:ea typeface="Tahoma" pitchFamily="34" charset="0"/>
                <a:cs typeface="Tahoma" pitchFamily="34" charset="0"/>
              </a:rPr>
              <a:t>3-Finding common ground</a:t>
            </a:r>
          </a:p>
          <a:p>
            <a:pPr>
              <a:buFontTx/>
              <a:buChar char="•"/>
            </a:pPr>
            <a:r>
              <a:rPr lang="en-US" sz="20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>
                <a:latin typeface="Tahoma" pitchFamily="34" charset="0"/>
                <a:ea typeface="Tahoma" pitchFamily="34" charset="0"/>
                <a:cs typeface="Tahoma" pitchFamily="34" charset="0"/>
              </a:rPr>
              <a:t>problems</a:t>
            </a:r>
          </a:p>
          <a:p>
            <a:pPr>
              <a:buFontTx/>
              <a:buChar char="•"/>
            </a:pPr>
            <a:r>
              <a:rPr lang="en-US" sz="1200" b="1">
                <a:latin typeface="Tahoma" pitchFamily="34" charset="0"/>
                <a:ea typeface="Tahoma" pitchFamily="34" charset="0"/>
                <a:cs typeface="Tahoma" pitchFamily="34" charset="0"/>
              </a:rPr>
              <a:t> goals</a:t>
            </a:r>
          </a:p>
          <a:p>
            <a:pPr>
              <a:buFontTx/>
              <a:buChar char="•"/>
            </a:pPr>
            <a:r>
              <a:rPr lang="en-US" sz="1200" b="1">
                <a:latin typeface="Tahoma" pitchFamily="34" charset="0"/>
                <a:ea typeface="Tahoma" pitchFamily="34" charset="0"/>
                <a:cs typeface="Tahoma" pitchFamily="34" charset="0"/>
              </a:rPr>
              <a:t> roles</a:t>
            </a:r>
          </a:p>
        </p:txBody>
      </p:sp>
      <p:sp>
        <p:nvSpPr>
          <p:cNvPr id="75791" name="Text Box 29"/>
          <p:cNvSpPr txBox="1">
            <a:spLocks noChangeArrowheads="1"/>
          </p:cNvSpPr>
          <p:nvPr/>
        </p:nvSpPr>
        <p:spPr bwMode="auto">
          <a:xfrm>
            <a:off x="3505200" y="5302250"/>
            <a:ext cx="1387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ahoma" pitchFamily="34" charset="0"/>
                <a:ea typeface="Tahoma" pitchFamily="34" charset="0"/>
                <a:cs typeface="Tahoma" pitchFamily="34" charset="0"/>
              </a:rPr>
              <a:t>Mutual decisions</a:t>
            </a:r>
            <a:endParaRPr lang="en-US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792" name="Text Box 30"/>
          <p:cNvSpPr txBox="1">
            <a:spLocks noChangeArrowheads="1"/>
          </p:cNvSpPr>
          <p:nvPr/>
        </p:nvSpPr>
        <p:spPr bwMode="auto">
          <a:xfrm>
            <a:off x="746125" y="5102225"/>
            <a:ext cx="2149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Tahoma" pitchFamily="34" charset="0"/>
                <a:ea typeface="Tahoma" pitchFamily="34" charset="0"/>
                <a:cs typeface="Tahoma" pitchFamily="34" charset="0"/>
              </a:rPr>
              <a:t>4-Incorporating prevention and health promotion</a:t>
            </a:r>
            <a:endParaRPr lang="en-US" sz="11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793" name="Text Box 31"/>
          <p:cNvSpPr txBox="1">
            <a:spLocks noChangeArrowheads="1"/>
          </p:cNvSpPr>
          <p:nvPr/>
        </p:nvSpPr>
        <p:spPr bwMode="auto">
          <a:xfrm>
            <a:off x="5791200" y="5576888"/>
            <a:ext cx="21494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Tahoma" pitchFamily="34" charset="0"/>
                <a:ea typeface="Tahoma" pitchFamily="34" charset="0"/>
                <a:cs typeface="Tahoma" pitchFamily="34" charset="0"/>
              </a:rPr>
              <a:t>6-Being realistic</a:t>
            </a:r>
            <a:endParaRPr lang="en-US" sz="11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794" name="Text Box 32"/>
          <p:cNvSpPr txBox="1">
            <a:spLocks noChangeArrowheads="1"/>
          </p:cNvSpPr>
          <p:nvPr/>
        </p:nvSpPr>
        <p:spPr bwMode="auto">
          <a:xfrm>
            <a:off x="2209800" y="6415088"/>
            <a:ext cx="5121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Tahoma" pitchFamily="34" charset="0"/>
                <a:ea typeface="Tahoma" pitchFamily="34" charset="0"/>
                <a:cs typeface="Tahoma" pitchFamily="34" charset="0"/>
              </a:rPr>
              <a:t>5-Enhancing the patient-physician relationship</a:t>
            </a:r>
            <a:endParaRPr lang="en-US" sz="11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795" name="Rectangle 33"/>
          <p:cNvSpPr>
            <a:spLocks noChangeArrowheads="1"/>
          </p:cNvSpPr>
          <p:nvPr/>
        </p:nvSpPr>
        <p:spPr bwMode="auto">
          <a:xfrm>
            <a:off x="5562600" y="2286000"/>
            <a:ext cx="30480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796" name="Rectangle 34"/>
          <p:cNvSpPr>
            <a:spLocks noChangeArrowheads="1"/>
          </p:cNvSpPr>
          <p:nvPr/>
        </p:nvSpPr>
        <p:spPr bwMode="auto">
          <a:xfrm>
            <a:off x="5562600" y="2286000"/>
            <a:ext cx="32004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797" name="Text Box 35"/>
          <p:cNvSpPr txBox="1">
            <a:spLocks noChangeArrowheads="1"/>
          </p:cNvSpPr>
          <p:nvPr/>
        </p:nvSpPr>
        <p:spPr bwMode="auto">
          <a:xfrm>
            <a:off x="5943600" y="2667000"/>
            <a:ext cx="73129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>
                <a:latin typeface="Tahoma" pitchFamily="34" charset="0"/>
                <a:ea typeface="Tahoma" pitchFamily="34" charset="0"/>
                <a:cs typeface="Tahoma" pitchFamily="34" charset="0"/>
              </a:rPr>
              <a:t>Disease</a:t>
            </a:r>
          </a:p>
        </p:txBody>
      </p:sp>
      <p:sp>
        <p:nvSpPr>
          <p:cNvPr id="75798" name="Text Box 36"/>
          <p:cNvSpPr txBox="1">
            <a:spLocks noChangeArrowheads="1"/>
          </p:cNvSpPr>
          <p:nvPr/>
        </p:nvSpPr>
        <p:spPr bwMode="auto">
          <a:xfrm>
            <a:off x="6489700" y="3276600"/>
            <a:ext cx="65755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>
                <a:latin typeface="Tahoma" pitchFamily="34" charset="0"/>
                <a:ea typeface="Tahoma" pitchFamily="34" charset="0"/>
                <a:cs typeface="Tahoma" pitchFamily="34" charset="0"/>
              </a:rPr>
              <a:t>Illness</a:t>
            </a:r>
          </a:p>
        </p:txBody>
      </p:sp>
      <p:sp>
        <p:nvSpPr>
          <p:cNvPr id="75799" name="Text Box 37"/>
          <p:cNvSpPr txBox="1">
            <a:spLocks noChangeArrowheads="1"/>
          </p:cNvSpPr>
          <p:nvPr/>
        </p:nvSpPr>
        <p:spPr bwMode="auto">
          <a:xfrm>
            <a:off x="7467600" y="2743200"/>
            <a:ext cx="67037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>
                <a:latin typeface="Tahoma" pitchFamily="34" charset="0"/>
                <a:ea typeface="Tahoma" pitchFamily="34" charset="0"/>
                <a:cs typeface="Tahoma" pitchFamily="34" charset="0"/>
              </a:rPr>
              <a:t>Person</a:t>
            </a:r>
          </a:p>
        </p:txBody>
      </p:sp>
      <p:sp>
        <p:nvSpPr>
          <p:cNvPr id="75800" name="Text Box 38"/>
          <p:cNvSpPr txBox="1">
            <a:spLocks noChangeArrowheads="1"/>
          </p:cNvSpPr>
          <p:nvPr/>
        </p:nvSpPr>
        <p:spPr bwMode="auto">
          <a:xfrm>
            <a:off x="6188075" y="3962400"/>
            <a:ext cx="139493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>
                <a:latin typeface="Tahoma" pitchFamily="34" charset="0"/>
                <a:ea typeface="Tahoma" pitchFamily="34" charset="0"/>
                <a:cs typeface="Tahoma" pitchFamily="34" charset="0"/>
              </a:rPr>
              <a:t>Proximal context</a:t>
            </a:r>
          </a:p>
        </p:txBody>
      </p:sp>
      <p:sp>
        <p:nvSpPr>
          <p:cNvPr id="75801" name="Text Box 39"/>
          <p:cNvSpPr txBox="1">
            <a:spLocks noChangeArrowheads="1"/>
          </p:cNvSpPr>
          <p:nvPr/>
        </p:nvSpPr>
        <p:spPr bwMode="auto">
          <a:xfrm>
            <a:off x="6446838" y="4343400"/>
            <a:ext cx="117371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>
                <a:latin typeface="Tahoma" pitchFamily="34" charset="0"/>
                <a:ea typeface="Tahoma" pitchFamily="34" charset="0"/>
                <a:cs typeface="Tahoma" pitchFamily="34" charset="0"/>
              </a:rPr>
              <a:t>Distal context</a:t>
            </a:r>
          </a:p>
        </p:txBody>
      </p:sp>
      <p:sp>
        <p:nvSpPr>
          <p:cNvPr id="75802" name="Line 40"/>
          <p:cNvSpPr>
            <a:spLocks noChangeShapeType="1"/>
          </p:cNvSpPr>
          <p:nvPr/>
        </p:nvSpPr>
        <p:spPr bwMode="auto">
          <a:xfrm>
            <a:off x="41148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803" name="Text Box 41"/>
          <p:cNvSpPr txBox="1">
            <a:spLocks noChangeArrowheads="1"/>
          </p:cNvSpPr>
          <p:nvPr/>
        </p:nvSpPr>
        <p:spPr bwMode="auto">
          <a:xfrm>
            <a:off x="1035050" y="2057400"/>
            <a:ext cx="14606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>
                <a:latin typeface="Tahoma" pitchFamily="34" charset="0"/>
                <a:ea typeface="Tahoma" pitchFamily="34" charset="0"/>
                <a:cs typeface="Tahoma" pitchFamily="34" charset="0"/>
              </a:rPr>
              <a:t>Cues and prompts</a:t>
            </a:r>
          </a:p>
        </p:txBody>
      </p:sp>
      <p:sp>
        <p:nvSpPr>
          <p:cNvPr id="75804" name="Line 42"/>
          <p:cNvSpPr>
            <a:spLocks noChangeShapeType="1"/>
          </p:cNvSpPr>
          <p:nvPr/>
        </p:nvSpPr>
        <p:spPr bwMode="auto">
          <a:xfrm flipH="1">
            <a:off x="1524000" y="22860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805" name="Line 43"/>
          <p:cNvSpPr>
            <a:spLocks noChangeShapeType="1"/>
          </p:cNvSpPr>
          <p:nvPr/>
        </p:nvSpPr>
        <p:spPr bwMode="auto">
          <a:xfrm>
            <a:off x="1752600" y="2286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806" name="Line 44"/>
          <p:cNvSpPr>
            <a:spLocks noChangeShapeType="1"/>
          </p:cNvSpPr>
          <p:nvPr/>
        </p:nvSpPr>
        <p:spPr bwMode="auto">
          <a:xfrm>
            <a:off x="3048000" y="28956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807" name="Line 47"/>
          <p:cNvSpPr>
            <a:spLocks noChangeShapeType="1"/>
          </p:cNvSpPr>
          <p:nvPr/>
        </p:nvSpPr>
        <p:spPr bwMode="auto">
          <a:xfrm>
            <a:off x="2895600" y="3657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808" name="Line 48"/>
          <p:cNvSpPr>
            <a:spLocks noChangeShapeType="1"/>
          </p:cNvSpPr>
          <p:nvPr/>
        </p:nvSpPr>
        <p:spPr bwMode="auto">
          <a:xfrm flipV="1">
            <a:off x="5181600" y="3657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809" name="Line 49"/>
          <p:cNvSpPr>
            <a:spLocks noChangeShapeType="1"/>
          </p:cNvSpPr>
          <p:nvPr/>
        </p:nvSpPr>
        <p:spPr bwMode="auto">
          <a:xfrm>
            <a:off x="5181600" y="5105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810" name="Line 50"/>
          <p:cNvSpPr>
            <a:spLocks noChangeShapeType="1"/>
          </p:cNvSpPr>
          <p:nvPr/>
        </p:nvSpPr>
        <p:spPr bwMode="auto">
          <a:xfrm flipV="1">
            <a:off x="2819400" y="5181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811" name="Line 56"/>
          <p:cNvSpPr>
            <a:spLocks noChangeShapeType="1"/>
          </p:cNvSpPr>
          <p:nvPr/>
        </p:nvSpPr>
        <p:spPr bwMode="auto">
          <a:xfrm>
            <a:off x="762000" y="579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812" name="Line 57"/>
          <p:cNvSpPr>
            <a:spLocks noChangeShapeType="1"/>
          </p:cNvSpPr>
          <p:nvPr/>
        </p:nvSpPr>
        <p:spPr bwMode="auto">
          <a:xfrm>
            <a:off x="7543800" y="579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813" name="Line 58"/>
          <p:cNvSpPr>
            <a:spLocks noChangeShapeType="1"/>
          </p:cNvSpPr>
          <p:nvPr/>
        </p:nvSpPr>
        <p:spPr bwMode="auto">
          <a:xfrm>
            <a:off x="762000" y="62484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814" name="Line 59"/>
          <p:cNvSpPr>
            <a:spLocks noChangeShapeType="1"/>
          </p:cNvSpPr>
          <p:nvPr/>
        </p:nvSpPr>
        <p:spPr bwMode="auto">
          <a:xfrm>
            <a:off x="4191000" y="6248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90008"/>
            <a:ext cx="7593038" cy="4985342"/>
          </a:xfrm>
          <a:prstGeom prst="rect">
            <a:avLst/>
          </a:prstGeom>
          <a:noFill/>
          <a:ln w="169863">
            <a:noFill/>
            <a:miter lim="800000"/>
            <a:headEnd/>
            <a:tailEnd/>
          </a:ln>
        </p:spPr>
      </p:pic>
      <p:sp>
        <p:nvSpPr>
          <p:cNvPr id="335875" name="Oval 3"/>
          <p:cNvSpPr>
            <a:spLocks noChangeArrowheads="1"/>
          </p:cNvSpPr>
          <p:nvPr/>
        </p:nvSpPr>
        <p:spPr bwMode="auto">
          <a:xfrm>
            <a:off x="2055810" y="4000504"/>
            <a:ext cx="1873248" cy="1071570"/>
          </a:xfrm>
          <a:prstGeom prst="ellipse">
            <a:avLst/>
          </a:prstGeom>
          <a:solidFill>
            <a:schemeClr val="bg1">
              <a:alpha val="0"/>
            </a:schemeClr>
          </a:solidFill>
          <a:ln w="508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5877" name="Oval 5"/>
          <p:cNvSpPr>
            <a:spLocks noChangeArrowheads="1"/>
          </p:cNvSpPr>
          <p:nvPr/>
        </p:nvSpPr>
        <p:spPr bwMode="auto">
          <a:xfrm>
            <a:off x="1592287" y="5445125"/>
            <a:ext cx="6408737" cy="733425"/>
          </a:xfrm>
          <a:prstGeom prst="ellipse">
            <a:avLst/>
          </a:prstGeom>
          <a:solidFill>
            <a:schemeClr val="bg1">
              <a:alpha val="0"/>
            </a:schemeClr>
          </a:solidFill>
          <a:ln w="50800" cap="sq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5881" name="Oval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95559" y="2500306"/>
            <a:ext cx="1333499" cy="785818"/>
          </a:xfrm>
          <a:prstGeom prst="ellipse">
            <a:avLst/>
          </a:prstGeom>
          <a:solidFill>
            <a:schemeClr val="bg1">
              <a:alpha val="50195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5882" name="Oval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715139" y="2292337"/>
            <a:ext cx="1601773" cy="850911"/>
          </a:xfrm>
          <a:prstGeom prst="ellipse">
            <a:avLst/>
          </a:prstGeom>
          <a:solidFill>
            <a:schemeClr val="bg1">
              <a:alpha val="50195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5883" name="Oval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054476" y="2601904"/>
            <a:ext cx="1374780" cy="755658"/>
          </a:xfrm>
          <a:prstGeom prst="ellipse">
            <a:avLst/>
          </a:prstGeom>
          <a:solidFill>
            <a:schemeClr val="bg1">
              <a:alpha val="50195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5884" name="Oval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500693" y="2428868"/>
            <a:ext cx="1095369" cy="855670"/>
          </a:xfrm>
          <a:prstGeom prst="ellipse">
            <a:avLst/>
          </a:prstGeom>
          <a:solidFill>
            <a:schemeClr val="bg1">
              <a:alpha val="50195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5885" name="Oval 13"/>
          <p:cNvSpPr>
            <a:spLocks noChangeArrowheads="1"/>
          </p:cNvSpPr>
          <p:nvPr/>
        </p:nvSpPr>
        <p:spPr bwMode="auto">
          <a:xfrm>
            <a:off x="5554685" y="3929067"/>
            <a:ext cx="1874835" cy="1071570"/>
          </a:xfrm>
          <a:prstGeom prst="ellipse">
            <a:avLst/>
          </a:prstGeom>
          <a:solidFill>
            <a:schemeClr val="bg1">
              <a:alpha val="0"/>
            </a:schemeClr>
          </a:solidFill>
          <a:ln w="508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071538" y="214290"/>
            <a:ext cx="716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Wagner’s Chronic Care Model </a:t>
            </a:r>
            <a:b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Demonstrates Best Practices in CDM</a:t>
            </a:r>
            <a:endParaRPr lang="en-CA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58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58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58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 animBg="1"/>
      <p:bldP spid="335877" grpId="0" animBg="1"/>
      <p:bldP spid="335881" grpId="0" animBg="1"/>
      <p:bldP spid="335882" grpId="0" animBg="1"/>
      <p:bldP spid="335883" grpId="0" animBg="1"/>
      <p:bldP spid="335884" grpId="0" animBg="1"/>
      <p:bldP spid="33588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</a:rPr>
              <a:t>Patient-Centered Care </a:t>
            </a:r>
            <a:endParaRPr lang="th-TH" sz="3200" b="1" dirty="0">
              <a:solidFill>
                <a:schemeClr val="accent4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th-TH" sz="3200" b="1" dirty="0">
                <a:solidFill>
                  <a:schemeClr val="accent4">
                    <a:lumMod val="10000"/>
                  </a:schemeClr>
                </a:solidFill>
              </a:rPr>
              <a:t>การดูแลโดยให้ผู้ป่วยเป็นศูนย์กลาง</a:t>
            </a:r>
            <a:endParaRPr lang="en-US" sz="32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Arial" charset="0"/>
              <a:buAutoNum type="arabicParenR"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สืบค้นหาเหตุผลหลัก ความคาดหวัง และ ความต้องการข้อมูล ที่ผู้ป่วยมาพบแพทย์</a:t>
            </a:r>
          </a:p>
          <a:p>
            <a:pPr marL="514350" indent="-514350">
              <a:spcBef>
                <a:spcPct val="20000"/>
              </a:spcBef>
              <a:buFont typeface="Arial" charset="0"/>
              <a:buAutoNum type="arabicParenR"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ทำความเข้าใจกับความเป็น 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”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ของผู้ป่วย ทั้งด้านอารมณ์ และประเด็นปัญหาชีวิต</a:t>
            </a:r>
          </a:p>
          <a:p>
            <a:pPr marL="514350" indent="-514350">
              <a:spcBef>
                <a:spcPct val="20000"/>
              </a:spcBef>
              <a:buFont typeface="Arial" charset="0"/>
              <a:buAutoNum type="arabicParenR"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ค้นหาวิธีการดูแลความเจ็บป่วยร่วมกันระหว่างผู้ป่วยกับแพทย์</a:t>
            </a:r>
          </a:p>
          <a:p>
            <a:pPr marL="514350" indent="-514350">
              <a:spcBef>
                <a:spcPct val="20000"/>
              </a:spcBef>
              <a:buFont typeface="Arial" charset="0"/>
              <a:buAutoNum type="arabicParenR"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ส่งเสริมให้เกิดการป้องกันโรคและการสร้างเสริมสุขภาพ</a:t>
            </a:r>
          </a:p>
          <a:p>
            <a:pPr marL="514350" indent="-514350">
              <a:spcBef>
                <a:spcPct val="20000"/>
              </a:spcBef>
              <a:buFont typeface="Arial" charset="0"/>
              <a:buAutoNum type="arabicParenR"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ส่งเสริมให้เกิดสัมพันธภาพอย่างต่อเนื่องระหว่างผู้ป่วยกับแพทย์</a:t>
            </a:r>
          </a:p>
          <a:p>
            <a:pPr marL="514350" indent="-514350">
              <a:spcBef>
                <a:spcPct val="20000"/>
              </a:spcBef>
              <a:buFont typeface="Arial" charset="0"/>
              <a:buAutoNum type="arabicParenR"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ตั้งอยู่บนพื้นฐานของความเป็นจริง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782638" y="6324600"/>
            <a:ext cx="6456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>
                <a:latin typeface="Angsana New" pitchFamily="18" charset="-34"/>
              </a:rPr>
              <a:t>ที่มา</a:t>
            </a:r>
            <a:r>
              <a:rPr lang="en-US" sz="2000">
                <a:latin typeface="Angsana New" pitchFamily="18" charset="-34"/>
              </a:rPr>
              <a:t>: Stewart M. (2001) Towards a global definition of patient-centred care. </a:t>
            </a:r>
            <a:r>
              <a:rPr lang="en-US" sz="2000" i="1">
                <a:latin typeface="Angsana New" pitchFamily="18" charset="-34"/>
              </a:rPr>
              <a:t>BMJ</a:t>
            </a:r>
            <a:r>
              <a:rPr lang="en-US" sz="2000">
                <a:latin typeface="Angsana New" pitchFamily="18" charset="-34"/>
              </a:rPr>
              <a:t>. 322:444-5.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allAtOnce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สี่เหลี่ยมผืนผ้า 1"/>
          <p:cNvSpPr>
            <a:spLocks noChangeArrowheads="1"/>
          </p:cNvSpPr>
          <p:nvPr/>
        </p:nvSpPr>
        <p:spPr bwMode="auto">
          <a:xfrm>
            <a:off x="228600" y="304800"/>
            <a:ext cx="8991600" cy="640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การประคับประคองด้านจิตใจ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การให้กำลังใจที่เหมาะสม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ให้การ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สุข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ศึกษาแก่ผู้ป่วย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การให้ผู้ป่วยรับผิดชอบดูแลตนเอง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ให้คำแนะนำและป้องกันเฉพาะเรื่อง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การป้องกัน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การส่งเสริมสุขภาพ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ให้คำแนะนำ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ปรับปรุงวิถีการดำเนิน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ชีวิตเช่น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อาหาร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โภชนาการ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การออกกำลังกาย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การดื่มแอลกอฮอล์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การสูบบุหรี่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ความเครียด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การสนับสนุนครอบครัวและสังคม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การช่วยเหลือตนเอง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ทางเลือกอื่นๆ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การปรึกษาและการส่งต่อ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การติดตามผล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 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h-TH" sz="3200" b="1" dirty="0">
                <a:solidFill>
                  <a:srgbClr val="7030A0"/>
                </a:solidFill>
                <a:latin typeface="FreesiaUPC" pitchFamily="34" charset="-34"/>
              </a:rPr>
              <a:t>บทบาทของครอบครัวในผู้ป่วยโรคเรื้อรัง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h-TH" sz="2800" b="1" dirty="0">
                <a:latin typeface="FreesiaUPC" pitchFamily="34" charset="-34"/>
              </a:rPr>
              <a:t>บทบาทในการควบคุม</a:t>
            </a:r>
            <a:r>
              <a:rPr lang="th-TH" sz="2800" b="1" dirty="0" smtClean="0">
                <a:latin typeface="FreesiaUPC" pitchFamily="34" charset="-34"/>
              </a:rPr>
              <a:t>โรคและพฤติกรรมเสี่ยง </a:t>
            </a:r>
            <a:r>
              <a:rPr lang="en-US" sz="2800" b="1" dirty="0" smtClean="0">
                <a:latin typeface="FreesiaUPC" pitchFamily="34" charset="-34"/>
              </a:rPr>
              <a:t>:</a:t>
            </a:r>
            <a:r>
              <a:rPr lang="th-TH" sz="2800" b="1" dirty="0">
                <a:latin typeface="FreesiaUPC" pitchFamily="34" charset="-34"/>
              </a:rPr>
              <a:t>	อาหาร บุหรี่ การออกกำลังกาย การกินยา </a:t>
            </a:r>
            <a:r>
              <a:rPr lang="th-TH" sz="2800" b="1" dirty="0" smtClean="0">
                <a:latin typeface="FreesiaUPC" pitchFamily="34" charset="-34"/>
              </a:rPr>
              <a:t>     	การ</a:t>
            </a:r>
            <a:r>
              <a:rPr lang="th-TH" sz="2800" b="1" dirty="0">
                <a:latin typeface="FreesiaUPC" pitchFamily="34" charset="-34"/>
              </a:rPr>
              <a:t>มาตรวจตามนัด</a:t>
            </a:r>
          </a:p>
          <a:p>
            <a:pPr eaLnBrk="1" hangingPunct="1">
              <a:defRPr/>
            </a:pPr>
            <a:r>
              <a:rPr lang="th-TH" sz="2800" b="1" dirty="0">
                <a:latin typeface="FreesiaUPC" pitchFamily="34" charset="-34"/>
              </a:rPr>
              <a:t>บทบาทในการดูแลด้านจิตใจ การให้กำลังใจ การเสริมแรงบวก และศักยภาพที่จะควบคุมพฤติกรรม ตนเอง</a:t>
            </a:r>
          </a:p>
          <a:p>
            <a:pPr eaLnBrk="1" hangingPunct="1">
              <a:defRPr/>
            </a:pPr>
            <a:r>
              <a:rPr lang="th-TH" sz="2800" b="1" dirty="0">
                <a:latin typeface="FreesiaUPC" pitchFamily="34" charset="-34"/>
              </a:rPr>
              <a:t>เป้าหมาย ใช้ชีวิตได้อย่างเป็นปกติสุข มีคุณภาพชีวิต มีคุณค่าต่อครอบครัวและสังคม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AU" sz="3800" b="1" dirty="0" smtClean="0"/>
              <a:t>Delivery system design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3433"/>
            <a:ext cx="8229600" cy="4525963"/>
          </a:xfrm>
        </p:spPr>
        <p:txBody>
          <a:bodyPr/>
          <a:lstStyle/>
          <a:p>
            <a:r>
              <a:rPr lang="en-AU" b="1" dirty="0" smtClean="0">
                <a:latin typeface="+mj-lt"/>
              </a:rPr>
              <a:t>Clear point of access </a:t>
            </a:r>
          </a:p>
          <a:p>
            <a:r>
              <a:rPr lang="en-US" b="1" dirty="0" smtClean="0">
                <a:latin typeface="+mj-lt"/>
              </a:rPr>
              <a:t>Assessment &amp; care pathways</a:t>
            </a:r>
          </a:p>
          <a:p>
            <a:r>
              <a:rPr lang="en-US" b="1" dirty="0" smtClean="0">
                <a:latin typeface="+mj-lt"/>
              </a:rPr>
              <a:t>Care plan /case management</a:t>
            </a:r>
          </a:p>
          <a:p>
            <a:r>
              <a:rPr lang="en-AU" b="1" dirty="0" smtClean="0">
                <a:latin typeface="+mj-lt"/>
              </a:rPr>
              <a:t>Follow up and review</a:t>
            </a:r>
          </a:p>
          <a:p>
            <a:r>
              <a:rPr lang="en-AU" b="1" dirty="0" smtClean="0">
                <a:latin typeface="+mj-lt"/>
              </a:rPr>
              <a:t>Cultural competency </a:t>
            </a:r>
          </a:p>
          <a:p>
            <a:pPr>
              <a:buFontTx/>
              <a:buNone/>
            </a:pPr>
            <a:endParaRPr lang="en-AU" b="1" dirty="0" smtClean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AU" sz="3800" b="1" dirty="0" smtClean="0"/>
              <a:t>Self-management support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AU" b="1" dirty="0" smtClean="0"/>
              <a:t>Collaborative care planning</a:t>
            </a:r>
          </a:p>
          <a:p>
            <a:pPr>
              <a:spcBef>
                <a:spcPct val="50000"/>
              </a:spcBef>
            </a:pPr>
            <a:r>
              <a:rPr lang="en-AU" b="1" dirty="0" smtClean="0"/>
              <a:t>Self management support strategies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Self management integrated into services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Capacity building of health professionals  </a:t>
            </a:r>
          </a:p>
          <a:p>
            <a:endParaRPr lang="en-AU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AU" b="1" dirty="0" smtClean="0"/>
              <a:t>Decision support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89119"/>
            <a:ext cx="8229600" cy="4525963"/>
          </a:xfrm>
        </p:spPr>
        <p:txBody>
          <a:bodyPr/>
          <a:lstStyle/>
          <a:p>
            <a:r>
              <a:rPr lang="en-AU" b="1" dirty="0" smtClean="0"/>
              <a:t>Embed evidence-based guidelines into assessment</a:t>
            </a:r>
          </a:p>
          <a:p>
            <a:r>
              <a:rPr lang="en-AU" b="1" dirty="0" smtClean="0"/>
              <a:t>Embed evidence-based guidelines into care plans</a:t>
            </a:r>
          </a:p>
          <a:p>
            <a:r>
              <a:rPr lang="en-US" b="1" dirty="0" smtClean="0"/>
              <a:t>Integrate specialist &amp; care primary expertise</a:t>
            </a:r>
            <a:endParaRPr lang="en-AU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AU" b="1" dirty="0" smtClean="0"/>
              <a:t>Clinical information system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31995"/>
            <a:ext cx="8229600" cy="4168773"/>
          </a:xfrm>
        </p:spPr>
        <p:txBody>
          <a:bodyPr/>
          <a:lstStyle/>
          <a:p>
            <a:r>
              <a:rPr lang="en-AU" b="1" dirty="0" smtClean="0"/>
              <a:t>Share information with providers to coordinate care</a:t>
            </a:r>
          </a:p>
          <a:p>
            <a:r>
              <a:rPr lang="en-AU" b="1" dirty="0" smtClean="0"/>
              <a:t>Facilitate individual patient care planning</a:t>
            </a:r>
          </a:p>
          <a:p>
            <a:r>
              <a:rPr lang="en-AU" b="1" dirty="0" smtClean="0"/>
              <a:t>Monitor performance of  practice team and care system</a:t>
            </a:r>
          </a:p>
          <a:p>
            <a:r>
              <a:rPr lang="en-AU" b="1" dirty="0" smtClean="0"/>
              <a:t>Organize patient and population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90800" y="4495800"/>
            <a:ext cx="4343400" cy="2000250"/>
          </a:xfrm>
          <a:solidFill>
            <a:srgbClr val="FFFF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ct val="2000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endParaRPr lang="en-GB" sz="2000" b="1" dirty="0" smtClean="0">
              <a:solidFill>
                <a:schemeClr val="tx1"/>
              </a:solidFill>
              <a:latin typeface="+mj-lt"/>
            </a:endParaRPr>
          </a:p>
          <a:p>
            <a:pPr algn="ctr" eaLnBrk="1" fontAlgn="auto" hangingPunct="1">
              <a:lnSpc>
                <a:spcPct val="80000"/>
              </a:lnSpc>
              <a:spcAft>
                <a:spcPct val="2000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r>
              <a:rPr lang="en-GB" sz="2000" b="1" dirty="0" smtClean="0">
                <a:solidFill>
                  <a:schemeClr val="tx1"/>
                </a:solidFill>
                <a:latin typeface="+mj-lt"/>
              </a:rPr>
              <a:t>5 HP Areas/Ottawa Charter</a:t>
            </a:r>
          </a:p>
          <a:p>
            <a:pPr eaLnBrk="1" fontAlgn="auto" hangingPunct="1">
              <a:lnSpc>
                <a:spcPct val="80000"/>
              </a:lnSpc>
              <a:spcAft>
                <a:spcPct val="200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"/>
              <a:defRPr/>
            </a:pPr>
            <a:r>
              <a:rPr lang="en-GB" sz="1800" b="1" dirty="0" smtClean="0">
                <a:solidFill>
                  <a:srgbClr val="FF3300"/>
                </a:solidFill>
                <a:latin typeface="+mj-lt"/>
              </a:rPr>
              <a:t>Building </a:t>
            </a:r>
            <a:r>
              <a:rPr lang="en-GB" sz="1800" b="1" dirty="0">
                <a:solidFill>
                  <a:srgbClr val="FF3300"/>
                </a:solidFill>
                <a:latin typeface="+mj-lt"/>
              </a:rPr>
              <a:t>of healthy public </a:t>
            </a:r>
            <a:r>
              <a:rPr lang="en-GB" sz="1800" b="1" dirty="0" smtClean="0">
                <a:solidFill>
                  <a:srgbClr val="FF3300"/>
                </a:solidFill>
                <a:latin typeface="+mj-lt"/>
              </a:rPr>
              <a:t>policy</a:t>
            </a:r>
            <a:endParaRPr lang="en-GB" sz="1800" b="1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Aft>
                <a:spcPct val="200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"/>
              <a:defRPr/>
            </a:pPr>
            <a:r>
              <a:rPr lang="en-GB" sz="1800" b="1" dirty="0">
                <a:solidFill>
                  <a:srgbClr val="FF3300"/>
                </a:solidFill>
                <a:latin typeface="+mj-lt"/>
              </a:rPr>
              <a:t>Creating supportive </a:t>
            </a:r>
            <a:r>
              <a:rPr lang="en-GB" sz="1800" b="1" dirty="0" smtClean="0">
                <a:solidFill>
                  <a:srgbClr val="FF3300"/>
                </a:solidFill>
                <a:latin typeface="+mj-lt"/>
              </a:rPr>
              <a:t>environments</a:t>
            </a:r>
            <a:endParaRPr lang="en-GB" sz="1800" b="1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Aft>
                <a:spcPct val="200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"/>
              <a:defRPr/>
            </a:pPr>
            <a:r>
              <a:rPr lang="en-GB" sz="1800" b="1" dirty="0">
                <a:solidFill>
                  <a:srgbClr val="FF3300"/>
                </a:solidFill>
                <a:latin typeface="+mj-lt"/>
              </a:rPr>
              <a:t>Strengthening community </a:t>
            </a:r>
            <a:r>
              <a:rPr lang="en-GB" sz="1800" b="1" dirty="0" smtClean="0">
                <a:solidFill>
                  <a:srgbClr val="FF3300"/>
                </a:solidFill>
                <a:latin typeface="+mj-lt"/>
              </a:rPr>
              <a:t>action</a:t>
            </a:r>
            <a:endParaRPr lang="en-GB" sz="1800" b="1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Aft>
                <a:spcPct val="200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"/>
              <a:defRPr/>
            </a:pPr>
            <a:r>
              <a:rPr lang="en-GB" sz="1800" b="1" dirty="0">
                <a:solidFill>
                  <a:srgbClr val="FF3300"/>
                </a:solidFill>
                <a:latin typeface="+mj-lt"/>
              </a:rPr>
              <a:t>Developing personal </a:t>
            </a:r>
            <a:r>
              <a:rPr lang="en-GB" sz="1800" b="1" dirty="0" smtClean="0">
                <a:solidFill>
                  <a:srgbClr val="FF3300"/>
                </a:solidFill>
                <a:latin typeface="+mj-lt"/>
              </a:rPr>
              <a:t>skills</a:t>
            </a:r>
            <a:endParaRPr lang="en-GB" sz="1800" b="1" dirty="0">
              <a:solidFill>
                <a:srgbClr val="FF3300"/>
              </a:solidFill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Aft>
                <a:spcPct val="200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"/>
              <a:defRPr/>
            </a:pPr>
            <a:r>
              <a:rPr lang="en-GB" sz="1800" b="1" dirty="0">
                <a:solidFill>
                  <a:srgbClr val="FF3300"/>
                </a:solidFill>
                <a:latin typeface="+mj-lt"/>
              </a:rPr>
              <a:t>Reorientation of the health </a:t>
            </a:r>
            <a:r>
              <a:rPr lang="en-GB" sz="1800" b="1" dirty="0" smtClean="0">
                <a:solidFill>
                  <a:srgbClr val="FF3300"/>
                </a:solidFill>
                <a:latin typeface="+mj-lt"/>
              </a:rPr>
              <a:t>service</a:t>
            </a:r>
            <a:endParaRPr lang="en-US" sz="1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466975"/>
            <a:ext cx="3505200" cy="157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</a:rPr>
              <a:t>Risk Factors for NCDs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1600" b="1" dirty="0">
                <a:solidFill>
                  <a:srgbClr val="002060"/>
                </a:solidFill>
                <a:latin typeface="+mj-lt"/>
              </a:rPr>
              <a:t>Obesity/high BP/high BS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1600" b="1" dirty="0">
                <a:solidFill>
                  <a:srgbClr val="002060"/>
                </a:solidFill>
                <a:latin typeface="+mj-lt"/>
              </a:rPr>
              <a:t>Physical Inactivity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1600" b="1" dirty="0">
                <a:solidFill>
                  <a:srgbClr val="002060"/>
                </a:solidFill>
                <a:latin typeface="+mj-lt"/>
              </a:rPr>
              <a:t>Tobacco/Alcohol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1600" b="1" dirty="0">
                <a:solidFill>
                  <a:srgbClr val="002060"/>
                </a:solidFill>
                <a:latin typeface="+mj-lt"/>
              </a:rPr>
              <a:t>Unsafely behaviors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1600" b="1" dirty="0">
                <a:solidFill>
                  <a:srgbClr val="002060"/>
                </a:solidFill>
                <a:latin typeface="+mj-lt"/>
              </a:rPr>
              <a:t>Un coping stress</a:t>
            </a:r>
            <a:endParaRPr lang="en-US" sz="1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28600"/>
            <a:ext cx="7772400" cy="1016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latin typeface="+mj-lt"/>
              </a:rPr>
              <a:t>Determinants of Health</a:t>
            </a:r>
            <a:r>
              <a:rPr lang="th-TH" sz="2000" b="1" dirty="0">
                <a:latin typeface="+mj-lt"/>
              </a:rPr>
              <a:t>    </a:t>
            </a:r>
            <a:endParaRPr lang="en-US" sz="2000" b="1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+mj-lt"/>
              </a:rPr>
              <a:t>Social , economic, cultural, Environmental Factors etc…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 in the maintenance of health and well-being  </a:t>
            </a:r>
            <a:r>
              <a:rPr lang="en-US" sz="2000" b="1" dirty="0">
                <a:latin typeface="+mj-lt"/>
              </a:rPr>
              <a:t>	</a:t>
            </a:r>
            <a:endParaRPr lang="en-US" sz="1800" b="1" dirty="0">
              <a:latin typeface="+mj-lt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2046288" y="1611312"/>
            <a:ext cx="1130300" cy="498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2428868"/>
            <a:ext cx="304800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b="1" dirty="0">
              <a:latin typeface="+mj-lt"/>
            </a:endParaRPr>
          </a:p>
          <a:p>
            <a:pPr algn="ctr">
              <a:defRPr/>
            </a:pPr>
            <a:r>
              <a:rPr lang="en-US" b="1" dirty="0">
                <a:latin typeface="+mj-lt"/>
              </a:rPr>
              <a:t>Population Health</a:t>
            </a:r>
          </a:p>
          <a:p>
            <a:pPr algn="ctr">
              <a:defRPr/>
            </a:pPr>
            <a:endParaRPr lang="th-TH" b="1" dirty="0">
              <a:latin typeface="+mj-lt"/>
            </a:endParaRPr>
          </a:p>
        </p:txBody>
      </p:sp>
      <p:sp>
        <p:nvSpPr>
          <p:cNvPr id="12" name="Right Arrow 9"/>
          <p:cNvSpPr/>
          <p:nvPr/>
        </p:nvSpPr>
        <p:spPr>
          <a:xfrm rot="5400000">
            <a:off x="6694488" y="1611312"/>
            <a:ext cx="1130300" cy="498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14" name="Right Arrow 9"/>
          <p:cNvSpPr/>
          <p:nvPr/>
        </p:nvSpPr>
        <p:spPr>
          <a:xfrm>
            <a:off x="4419600" y="2819400"/>
            <a:ext cx="1130300" cy="422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14282" y="71414"/>
            <a:ext cx="8631267" cy="6678758"/>
          </a:xfr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1295400"/>
          </a:xfrm>
        </p:spPr>
        <p:txBody>
          <a:bodyPr/>
          <a:lstStyle/>
          <a:p>
            <a:r>
              <a:rPr lang="en-US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characterizes an “informed, activated patient”?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352800" y="2362200"/>
            <a:ext cx="2933462" cy="1447800"/>
            <a:chOff x="816" y="1776"/>
            <a:chExt cx="1522" cy="912"/>
          </a:xfrm>
        </p:grpSpPr>
        <p:sp>
          <p:nvSpPr>
            <p:cNvPr id="61445" name="Oval 4"/>
            <p:cNvSpPr>
              <a:spLocks noChangeArrowheads="1"/>
            </p:cNvSpPr>
            <p:nvPr/>
          </p:nvSpPr>
          <p:spPr bwMode="auto">
            <a:xfrm>
              <a:off x="816" y="1776"/>
              <a:ext cx="1522" cy="91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th-TH" sz="2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446" name="Rectangle 5"/>
            <p:cNvSpPr>
              <a:spLocks noChangeArrowheads="1"/>
            </p:cNvSpPr>
            <p:nvPr/>
          </p:nvSpPr>
          <p:spPr bwMode="auto">
            <a:xfrm>
              <a:off x="1141" y="1872"/>
              <a:ext cx="901" cy="7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2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Informed,</a:t>
              </a:r>
            </a:p>
            <a:p>
              <a:pPr algn="ctr"/>
              <a:r>
                <a:rPr lang="en-US" sz="2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Activated</a:t>
              </a:r>
            </a:p>
            <a:p>
              <a:pPr algn="ctr"/>
              <a:r>
                <a:rPr lang="en-US" sz="2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Patient</a:t>
              </a:r>
            </a:p>
          </p:txBody>
        </p:sp>
      </p:grpSp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536575" y="4140200"/>
            <a:ext cx="8359662" cy="1942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b="1">
                <a:latin typeface="Tahoma" pitchFamily="34" charset="0"/>
                <a:ea typeface="Tahoma" pitchFamily="34" charset="0"/>
                <a:cs typeface="Tahoma" pitchFamily="34" charset="0"/>
              </a:rPr>
              <a:t>They have the </a:t>
            </a:r>
            <a:r>
              <a:rPr lang="en-US" b="1" u="sng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motivation, information, skills,</a:t>
            </a:r>
          </a:p>
          <a:p>
            <a:pPr algn="ctr">
              <a:spcBef>
                <a:spcPct val="10000"/>
              </a:spcBef>
            </a:pPr>
            <a:r>
              <a:rPr lang="en-US" b="1" u="sng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and confidence</a:t>
            </a:r>
            <a:r>
              <a:rPr lang="en-US" b="1">
                <a:latin typeface="Tahoma" pitchFamily="34" charset="0"/>
                <a:ea typeface="Tahoma" pitchFamily="34" charset="0"/>
                <a:cs typeface="Tahoma" pitchFamily="34" charset="0"/>
              </a:rPr>
              <a:t> necessary to </a:t>
            </a:r>
          </a:p>
          <a:p>
            <a:pPr algn="ctr">
              <a:spcBef>
                <a:spcPct val="10000"/>
              </a:spcBef>
            </a:pPr>
            <a:r>
              <a:rPr lang="en-US" b="1">
                <a:latin typeface="Tahoma" pitchFamily="34" charset="0"/>
                <a:ea typeface="Tahoma" pitchFamily="34" charset="0"/>
                <a:cs typeface="Tahoma" pitchFamily="34" charset="0"/>
              </a:rPr>
              <a:t> effectively make decisions about</a:t>
            </a:r>
          </a:p>
          <a:p>
            <a:pPr algn="ctr">
              <a:spcBef>
                <a:spcPct val="10000"/>
              </a:spcBef>
            </a:pPr>
            <a:r>
              <a:rPr lang="en-US" b="1">
                <a:latin typeface="Tahoma" pitchFamily="34" charset="0"/>
                <a:ea typeface="Tahoma" pitchFamily="34" charset="0"/>
                <a:cs typeface="Tahoma" pitchFamily="34" charset="0"/>
              </a:rPr>
              <a:t> their health and manage it.</a:t>
            </a:r>
            <a:endParaRPr lang="en-US" sz="3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1295400"/>
          </a:xfrm>
        </p:spPr>
        <p:txBody>
          <a:bodyPr/>
          <a:lstStyle/>
          <a:p>
            <a:r>
              <a:rPr lang="en-US" sz="3000" b="1" smtClean="0"/>
              <a:t>What characterizes a “prepared” </a:t>
            </a:r>
            <a:br>
              <a:rPr lang="en-US" sz="3000" b="1" smtClean="0"/>
            </a:br>
            <a:r>
              <a:rPr lang="en-US" sz="3000" b="1" smtClean="0"/>
              <a:t>practice team?</a:t>
            </a:r>
          </a:p>
        </p:txBody>
      </p:sp>
      <p:sp>
        <p:nvSpPr>
          <p:cNvPr id="62467" name="Oval 3"/>
          <p:cNvSpPr>
            <a:spLocks noChangeArrowheads="1"/>
          </p:cNvSpPr>
          <p:nvPr/>
        </p:nvSpPr>
        <p:spPr bwMode="auto">
          <a:xfrm>
            <a:off x="3200400" y="1981200"/>
            <a:ext cx="2349500" cy="1447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th-TH" b="1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505200" y="2133600"/>
            <a:ext cx="1828800" cy="1382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Prepared</a:t>
            </a:r>
          </a:p>
          <a:p>
            <a:pPr algn="ctr"/>
            <a:r>
              <a:rPr lang="en-US" b="1">
                <a:latin typeface="Arial" charset="0"/>
                <a:cs typeface="Arial" charset="0"/>
              </a:rPr>
              <a:t>Practice </a:t>
            </a:r>
          </a:p>
          <a:p>
            <a:pPr algn="ctr"/>
            <a:r>
              <a:rPr lang="en-US" b="1">
                <a:latin typeface="Arial" charset="0"/>
                <a:cs typeface="Arial" charset="0"/>
              </a:rPr>
              <a:t>Team</a:t>
            </a:r>
            <a:endParaRPr lang="en-US" b="1">
              <a:cs typeface="Arial" charset="0"/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706438" y="3798888"/>
            <a:ext cx="811311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At the time of the interaction they </a:t>
            </a:r>
            <a:r>
              <a:rPr lang="en-US" b="1" u="sng">
                <a:solidFill>
                  <a:srgbClr val="006600"/>
                </a:solidFill>
                <a:latin typeface="Arial" charset="0"/>
                <a:cs typeface="Arial" charset="0"/>
              </a:rPr>
              <a:t>have </a:t>
            </a:r>
          </a:p>
          <a:p>
            <a:pPr algn="ctr"/>
            <a:r>
              <a:rPr lang="en-US" b="1" u="sng">
                <a:solidFill>
                  <a:srgbClr val="006600"/>
                </a:solidFill>
                <a:latin typeface="Arial" charset="0"/>
                <a:cs typeface="Arial" charset="0"/>
              </a:rPr>
              <a:t>the patient information, decision support, and </a:t>
            </a:r>
          </a:p>
          <a:p>
            <a:pPr algn="ctr"/>
            <a:r>
              <a:rPr lang="en-US" b="1" u="sng">
                <a:solidFill>
                  <a:srgbClr val="006600"/>
                </a:solidFill>
                <a:latin typeface="Arial" charset="0"/>
                <a:cs typeface="Arial" charset="0"/>
              </a:rPr>
              <a:t>resources</a:t>
            </a:r>
            <a:r>
              <a:rPr lang="en-US" b="1">
                <a:latin typeface="Arial" charset="0"/>
                <a:cs typeface="Arial" charset="0"/>
              </a:rPr>
              <a:t> necessary to deliver </a:t>
            </a:r>
          </a:p>
          <a:p>
            <a:pPr algn="ctr"/>
            <a:r>
              <a:rPr lang="en-US" b="1">
                <a:latin typeface="Arial" charset="0"/>
                <a:cs typeface="Arial" charset="0"/>
              </a:rPr>
              <a:t>high-quality care. </a:t>
            </a:r>
          </a:p>
          <a:p>
            <a:pPr algn="ctr"/>
            <a:endParaRPr lang="en-US" b="1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1982788" y="1981200"/>
          <a:ext cx="5462587" cy="1981200"/>
        </p:xfrm>
        <a:graphic>
          <a:graphicData uri="http://schemas.openxmlformats.org/presentationml/2006/ole">
            <p:oleObj spid="_x0000_s3074" name="Clip" r:id="rId4" imgW="5459400" imgH="4074840" progId="">
              <p:embed/>
            </p:oleObj>
          </a:graphicData>
        </a:graphic>
      </p:graphicFrame>
      <p:sp>
        <p:nvSpPr>
          <p:cNvPr id="321539" name="Rectangle 3"/>
          <p:cNvSpPr>
            <a:spLocks noChangeArrowheads="1"/>
          </p:cNvSpPr>
          <p:nvPr/>
        </p:nvSpPr>
        <p:spPr bwMode="auto">
          <a:xfrm>
            <a:off x="2195513" y="4149725"/>
            <a:ext cx="4824412" cy="1076325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36538" indent="-236538" algn="ctr">
              <a:defRPr/>
            </a:pPr>
            <a:r>
              <a:rPr lang="en-US" sz="32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Improved Functional </a:t>
            </a:r>
          </a:p>
          <a:p>
            <a:pPr marL="236538" indent="-236538" algn="ctr">
              <a:defRPr/>
            </a:pPr>
            <a:r>
              <a:rPr lang="en-US" sz="32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and Clinical Outcomes</a:t>
            </a:r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5427663" y="2216150"/>
            <a:ext cx="2349500" cy="1206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1312863" y="2216150"/>
            <a:ext cx="2197100" cy="12668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785938" y="2362200"/>
            <a:ext cx="1338262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1">
                <a:latin typeface="Arial" charset="0"/>
                <a:cs typeface="Arial" charset="0"/>
              </a:rPr>
              <a:t>Informed,</a:t>
            </a:r>
          </a:p>
          <a:p>
            <a:pPr algn="ctr"/>
            <a:r>
              <a:rPr lang="en-US" sz="2000" b="1">
                <a:latin typeface="Arial" charset="0"/>
                <a:cs typeface="Arial" charset="0"/>
              </a:rPr>
              <a:t>Activated</a:t>
            </a:r>
          </a:p>
          <a:p>
            <a:pPr algn="ctr"/>
            <a:r>
              <a:rPr lang="en-US" sz="2000" b="1">
                <a:latin typeface="Arial" charset="0"/>
                <a:cs typeface="Arial" charset="0"/>
              </a:rPr>
              <a:t>Patient</a:t>
            </a:r>
            <a:endParaRPr lang="en-US" sz="2000" b="1">
              <a:cs typeface="Arial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578225" y="2403475"/>
            <a:ext cx="1908175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Arial" charset="0"/>
                <a:cs typeface="Arial" charset="0"/>
              </a:rPr>
              <a:t>Productive</a:t>
            </a:r>
          </a:p>
          <a:p>
            <a:pPr algn="ctr"/>
            <a:r>
              <a:rPr lang="en-US" b="1">
                <a:solidFill>
                  <a:schemeClr val="tx2"/>
                </a:solidFill>
                <a:latin typeface="Arial" charset="0"/>
                <a:cs typeface="Arial" charset="0"/>
              </a:rPr>
              <a:t>Interactions</a:t>
            </a:r>
          </a:p>
          <a:p>
            <a:pPr algn="ctr"/>
            <a:endParaRPr lang="en-US" b="1">
              <a:cs typeface="Arial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3365500" y="2363788"/>
            <a:ext cx="2297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942013" y="2347913"/>
            <a:ext cx="1398587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000" b="1">
                <a:latin typeface="Arial" charset="0"/>
                <a:cs typeface="Arial" charset="0"/>
              </a:rPr>
              <a:t>Prepared</a:t>
            </a:r>
          </a:p>
          <a:p>
            <a:pPr algn="ctr"/>
            <a:r>
              <a:rPr lang="en-US" sz="2000" b="1">
                <a:latin typeface="Arial" charset="0"/>
                <a:cs typeface="Arial" charset="0"/>
              </a:rPr>
              <a:t>Practice </a:t>
            </a:r>
          </a:p>
          <a:p>
            <a:pPr algn="ctr"/>
            <a:r>
              <a:rPr lang="en-US" sz="2000" b="1">
                <a:latin typeface="Arial" charset="0"/>
                <a:cs typeface="Arial" charset="0"/>
              </a:rPr>
              <a:t>Team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3365500" y="3430588"/>
            <a:ext cx="2297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547" name="Rectangle 11"/>
          <p:cNvSpPr>
            <a:spLocks noChangeArrowheads="1"/>
          </p:cNvSpPr>
          <p:nvPr/>
        </p:nvSpPr>
        <p:spPr bwMode="auto">
          <a:xfrm>
            <a:off x="1881188" y="304800"/>
            <a:ext cx="5195887" cy="1123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How would I recognize a</a:t>
            </a:r>
          </a:p>
          <a:p>
            <a:pPr algn="ctr">
              <a:defRPr/>
            </a:pPr>
            <a:r>
              <a:rPr lang="en-US" sz="3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productive interaction?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assicPPT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3352</Words>
  <PresentationFormat>On-screen Show (4:3)</PresentationFormat>
  <Paragraphs>502</Paragraphs>
  <Slides>57</Slides>
  <Notes>18</Notes>
  <HiddenSlides>28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ชุดรูปแบบของ Office</vt:lpstr>
      <vt:lpstr>Clip</vt:lpstr>
      <vt:lpstr>คลินิก NCD คุณภาพ</vt:lpstr>
      <vt:lpstr>Slide 2</vt:lpstr>
      <vt:lpstr>       PARADIGM SHIFT IN HEALTH CARE</vt:lpstr>
      <vt:lpstr>       PARADIGM SHIFT IN HEALTH CARE</vt:lpstr>
      <vt:lpstr>Slide 5</vt:lpstr>
      <vt:lpstr>Slide 6</vt:lpstr>
      <vt:lpstr>What characterizes an “informed, activated patient”?</vt:lpstr>
      <vt:lpstr>What characterizes a “prepared”  practice team?</vt:lpstr>
      <vt:lpstr>Slide 9</vt:lpstr>
      <vt:lpstr>System Changes </vt:lpstr>
      <vt:lpstr>The Expanded Chronic Care Model (Victoria Barr et al,2002)</vt:lpstr>
      <vt:lpstr>Slide 12</vt:lpstr>
      <vt:lpstr>Slide 13</vt:lpstr>
      <vt:lpstr>คลินิก NCD คุณภาพ</vt:lpstr>
      <vt:lpstr>Slide 15</vt:lpstr>
      <vt:lpstr>    ปรับกรอบแนวคิด     </vt:lpstr>
      <vt:lpstr>Slide 17</vt:lpstr>
      <vt:lpstr>Slide 18</vt:lpstr>
      <vt:lpstr>ปรับกรอบแนวคิด</vt:lpstr>
      <vt:lpstr>ปรับกรอบแนวคิด</vt:lpstr>
      <vt:lpstr>การจัดการโรค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แนวทางการพัฒนา</vt:lpstr>
      <vt:lpstr> องค์ประกอบหลัก </vt:lpstr>
      <vt:lpstr>ทิศทางและนโยบาย</vt:lpstr>
      <vt:lpstr>การปรับระบบและกระบวนการบริการ </vt:lpstr>
      <vt:lpstr>Slide 33</vt:lpstr>
      <vt:lpstr>Slide 34</vt:lpstr>
      <vt:lpstr>Slide 35</vt:lpstr>
      <vt:lpstr>Slide 36</vt:lpstr>
      <vt:lpstr>จัดบริการเชื่อมโยงชุมชน</vt:lpstr>
      <vt:lpstr>ระบบสนับสนุนการจัดการตนเอง </vt:lpstr>
      <vt:lpstr>Slide 39</vt:lpstr>
      <vt:lpstr>ระบบสนับสนุนการตัดสินใจ</vt:lpstr>
      <vt:lpstr>ระบบสารสนเทศ</vt:lpstr>
      <vt:lpstr>เกณฑ์ผลลัพธ์การรักษาดูแลผู้ป่วย</vt:lpstr>
      <vt:lpstr>Slide 43</vt:lpstr>
      <vt:lpstr>Slide 44</vt:lpstr>
      <vt:lpstr>Slide 45</vt:lpstr>
      <vt:lpstr>Slide 46</vt:lpstr>
      <vt:lpstr>Slide 47</vt:lpstr>
      <vt:lpstr>Disease Centered  vs  Patient Centered Diagnosis</vt:lpstr>
      <vt:lpstr>The patient-centered clinical method:  six interactive components</vt:lpstr>
      <vt:lpstr>Slide 50</vt:lpstr>
      <vt:lpstr>Slide 51</vt:lpstr>
      <vt:lpstr>บทบาทของครอบครัวในผู้ป่วยโรคเรื้อรัง</vt:lpstr>
      <vt:lpstr>Delivery system design</vt:lpstr>
      <vt:lpstr>Self-management support</vt:lpstr>
      <vt:lpstr>Decision support</vt:lpstr>
      <vt:lpstr>Clinical information system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คลินิก NCD คุณภาพ</dc:title>
  <dc:creator>User</dc:creator>
  <cp:lastModifiedBy>SONY T13</cp:lastModifiedBy>
  <cp:revision>61</cp:revision>
  <dcterms:created xsi:type="dcterms:W3CDTF">2013-02-18T02:29:27Z</dcterms:created>
  <dcterms:modified xsi:type="dcterms:W3CDTF">2013-02-20T02:32:14Z</dcterms:modified>
</cp:coreProperties>
</file>