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8" r:id="rId4"/>
    <p:sldId id="276" r:id="rId5"/>
    <p:sldId id="278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625D8-0D57-459B-A082-0D6033700A15}" type="datetimeFigureOut">
              <a:rPr lang="th-TH" smtClean="0"/>
              <a:pPr/>
              <a:t>16/10/60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EE058-DDDD-4DE3-A1E2-2937DA791B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92925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7172-0B85-4210-A894-67E67BBB8CCF}" type="slidenum">
              <a:rPr lang="th-TH" smtClean="0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93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765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1287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th-TH"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th-TH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 latinLnBrk="0">
              <a:defRPr lang="th-TH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 latinLnBrk="0">
              <a:defRPr lang="th-TH"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</p:spTree>
    <p:extLst>
      <p:ext uri="{BB962C8B-B14F-4D97-AF65-F5344CB8AC3E}">
        <p14:creationId xmlns="" xmlns:p14="http://schemas.microsoft.com/office/powerpoint/2010/main" val="66319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h-TH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th-TH"/>
          </a:p>
        </p:txBody>
      </p:sp>
    </p:spTree>
    <p:extLst>
      <p:ext uri="{BB962C8B-B14F-4D97-AF65-F5344CB8AC3E}">
        <p14:creationId xmlns="" xmlns:p14="http://schemas.microsoft.com/office/powerpoint/2010/main" val="302298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 latinLnBrk="0">
              <a:buNone/>
              <a:defRPr lang="th-TH"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 latinLnBrk="0">
              <a:defRPr lang="th-TH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 latinLnBrk="0">
              <a:buNone/>
              <a:defRPr lang="th-TH"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</p:spTree>
    <p:extLst>
      <p:ext uri="{BB962C8B-B14F-4D97-AF65-F5344CB8AC3E}">
        <p14:creationId xmlns="" xmlns:p14="http://schemas.microsoft.com/office/powerpoint/2010/main" val="546828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 latinLnBrk="0">
              <a:defRPr lang="th-TH"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th-TH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 latinLnBrk="0">
              <a:defRPr lang="th-TH"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th-TH"/>
          </a:p>
        </p:txBody>
      </p:sp>
    </p:spTree>
    <p:extLst>
      <p:ext uri="{BB962C8B-B14F-4D97-AF65-F5344CB8AC3E}">
        <p14:creationId xmlns="" xmlns:p14="http://schemas.microsoft.com/office/powerpoint/2010/main" val="3138586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latinLnBrk="0">
              <a:buNone/>
              <a:defRPr lang="th-TH" sz="2200" b="1">
                <a:solidFill>
                  <a:srgbClr val="FFFFFF"/>
                </a:solidFill>
              </a:defRPr>
            </a:lvl1pPr>
            <a:lvl2pPr>
              <a:buNone/>
              <a:defRPr lang="th-TH" sz="2000" b="1"/>
            </a:lvl2pPr>
            <a:lvl3pPr>
              <a:buNone/>
              <a:defRPr lang="th-TH" sz="1800" b="1"/>
            </a:lvl3pPr>
            <a:lvl4pPr>
              <a:buNone/>
              <a:defRPr lang="th-TH" sz="1600" b="1"/>
            </a:lvl4pPr>
            <a:lvl5pPr>
              <a:buNone/>
              <a:defRPr lang="th-TH"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latinLnBrk="0">
              <a:buNone/>
              <a:defRPr lang="th-TH" sz="2200" b="1"/>
            </a:lvl1pPr>
            <a:lvl2pPr>
              <a:buNone/>
              <a:defRPr lang="th-TH" sz="2000" b="1"/>
            </a:lvl2pPr>
            <a:lvl3pPr>
              <a:buNone/>
              <a:defRPr lang="th-TH" sz="1800" b="1"/>
            </a:lvl3pPr>
            <a:lvl4pPr>
              <a:buNone/>
              <a:defRPr lang="th-TH" sz="1600" b="1"/>
            </a:lvl4pPr>
            <a:lvl5pPr>
              <a:buNone/>
              <a:defRPr lang="th-TH"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th-TH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th-TH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 latinLnBrk="0">
              <a:defRPr lang="th-TH"/>
            </a:lvl1pPr>
          </a:lstStyle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</p:spTree>
    <p:extLst>
      <p:ext uri="{BB962C8B-B14F-4D97-AF65-F5344CB8AC3E}">
        <p14:creationId xmlns="" xmlns:p14="http://schemas.microsoft.com/office/powerpoint/2010/main" val="20035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0928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 latinLnBrk="0">
              <a:defRPr lang="th-TH">
                <a:solidFill>
                  <a:srgbClr val="FFFFFF"/>
                </a:solidFill>
              </a:defRPr>
            </a:lvl1pPr>
          </a:lstStyle>
          <a:p>
            <a:fld id="{DC2B8DA6-A580-462F-BEC7-C9425A91E20E}" type="slidenum">
              <a:rPr>
                <a:cs typeface="DilleniaUPC"/>
              </a:rPr>
              <a:pPr/>
              <a:t>‹#›</a:t>
            </a:fld>
            <a:endParaRPr>
              <a:cs typeface="DilleniaUP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6487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 latinLnBrk="0">
              <a:buNone/>
              <a:defRPr lang="th-TH"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 latinLnBrk="0">
              <a:spcAft>
                <a:spcPts val="1000"/>
              </a:spcAft>
              <a:buNone/>
              <a:defRPr lang="th-TH" sz="1600">
                <a:solidFill>
                  <a:srgbClr val="FFFFFF"/>
                </a:solidFill>
              </a:defRPr>
            </a:lvl1pPr>
            <a:lvl2pPr>
              <a:buNone/>
              <a:defRPr lang="th-TH" sz="1200"/>
            </a:lvl2pPr>
            <a:lvl3pPr>
              <a:buNone/>
              <a:defRPr lang="th-TH" sz="1000"/>
            </a:lvl3pPr>
            <a:lvl4pPr>
              <a:buNone/>
              <a:defRPr lang="th-TH" sz="900"/>
            </a:lvl4pPr>
            <a:lvl5pPr>
              <a:buNone/>
              <a:defRPr lang="th-TH"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th-TH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 latinLnBrk="0">
              <a:defRPr lang="th-TH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>
              <a:cs typeface="DilleniaUP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978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8687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 latinLnBrk="0">
              <a:buNone/>
              <a:defRPr lang="th-TH"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 latinLnBrk="0">
              <a:buNone/>
              <a:defRPr lang="th-TH"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 latinLnBrk="0">
              <a:spcAft>
                <a:spcPts val="1000"/>
              </a:spcAft>
              <a:buFontTx/>
              <a:buNone/>
              <a:defRPr lang="th-TH" sz="1600">
                <a:solidFill>
                  <a:srgbClr val="FFFFFF"/>
                </a:solidFill>
              </a:defRPr>
            </a:lvl1pPr>
            <a:lvl2pPr>
              <a:defRPr lang="th-TH" sz="1200"/>
            </a:lvl2pPr>
            <a:lvl3pPr>
              <a:defRPr lang="th-TH" sz="1000"/>
            </a:lvl3pPr>
            <a:lvl4pPr>
              <a:defRPr lang="th-TH" sz="900"/>
            </a:lvl4pPr>
            <a:lvl5pPr>
              <a:defRPr lang="th-TH"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>
              <a:cs typeface="DilleniaUP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0723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507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cs typeface="DilleniaUPC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th-TH"/>
          </a:p>
        </p:txBody>
      </p:sp>
    </p:spTree>
    <p:extLst>
      <p:ext uri="{BB962C8B-B14F-4D97-AF65-F5344CB8AC3E}">
        <p14:creationId xmlns="" xmlns:p14="http://schemas.microsoft.com/office/powerpoint/2010/main" val="73332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57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867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471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609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12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783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18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35FAD-5E0D-4728-BE49-A8EADF7D38F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E3A21-D919-4AD2-9802-7448C593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56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lang="th-TH" sz="1400">
                <a:solidFill>
                  <a:srgbClr val="FFFFFF"/>
                </a:solidFill>
              </a:defRPr>
            </a:lvl1pPr>
          </a:lstStyle>
          <a:p>
            <a:fld id="{688EE35D-300D-4C8F-B3B8-624E5BCB92B9}" type="datetimeFigureOut">
              <a:rPr lang="en-US">
                <a:cs typeface="DilleniaUPC"/>
              </a:rPr>
              <a:pPr/>
              <a:t>10/16/2017</a:t>
            </a:fld>
            <a:endParaRPr>
              <a:cs typeface="DilleniaUP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lang="th-TH" sz="1200">
                <a:solidFill>
                  <a:srgbClr val="FFFFFF"/>
                </a:solidFill>
              </a:defRPr>
            </a:lvl1pPr>
          </a:lstStyle>
          <a:p>
            <a:endParaRPr>
              <a:cs typeface="DilleniaUPC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lang="th-TH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2B8DA6-A580-462F-BEC7-C9425A91E20E}" type="slidenum">
              <a:rPr>
                <a:solidFill>
                  <a:srgbClr val="E66C7D">
                    <a:shade val="75000"/>
                  </a:srgbClr>
                </a:solidFill>
                <a:cs typeface="DilleniaUPC"/>
              </a:rPr>
              <a:pPr/>
              <a:t>‹#›</a:t>
            </a:fld>
            <a:endParaRPr>
              <a:solidFill>
                <a:srgbClr val="E66C7D">
                  <a:shade val="75000"/>
                </a:srgbClr>
              </a:solidFill>
              <a:cs typeface="DilleniaUPC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</a:p>
        </p:txBody>
      </p:sp>
    </p:spTree>
    <p:extLst>
      <p:ext uri="{BB962C8B-B14F-4D97-AF65-F5344CB8AC3E}">
        <p14:creationId xmlns="" xmlns:p14="http://schemas.microsoft.com/office/powerpoint/2010/main" val="242634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th-TH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lang="th-TH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lang="th-TH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lang="th-TH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lang="th-TH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lang="th-TH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lang="th-TH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lang="th-TH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th-TH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3855"/>
            <a:ext cx="9144000" cy="2895600"/>
          </a:xfr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ชี้แจงตัวชี้วัด/โครงการ</a:t>
            </a:r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NCD </a:t>
            </a: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2561</a:t>
            </a:r>
            <a:endParaRPr lang="en-US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3962400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/>
          <a:p>
            <a:r>
              <a:rPr lang="th-TH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กลุ่มโรคไม่ติดต่อเรื้อรัง สำนักโรคไม่ติดต่อ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กรมควบคุมโรค</a:t>
            </a:r>
            <a:endParaRPr lang="en-US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49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วงรี 31"/>
          <p:cNvSpPr/>
          <p:nvPr/>
        </p:nvSpPr>
        <p:spPr>
          <a:xfrm>
            <a:off x="6429400" y="4114800"/>
            <a:ext cx="1800200" cy="4320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200" y="91734"/>
            <a:ext cx="8991600" cy="594066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โครงการติดตามประเมินผลการดำเนินงานเพื่อลดโรค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CVD CKD 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17079555"/>
              </p:ext>
            </p:extLst>
          </p:nvPr>
        </p:nvGraphicFramePr>
        <p:xfrm>
          <a:off x="-1" y="1853862"/>
          <a:ext cx="5233927" cy="14227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33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01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1909"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งบประมาณในการ</a:t>
                      </a:r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ดำเนินงานที่สนับสนุน สคร.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>
                        <a:latin typeface="TH NiramitIT๙" pitchFamily="2" charset="-34"/>
                        <a:cs typeface="TH NiramitIT๙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0828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สนับสนุนการดำเนินงาน 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ในระดับภาค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</a:t>
                      </a:r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ภาค)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4,000,000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838200"/>
            <a:ext cx="9067800" cy="7078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เพื่อติดตามผลลัพธ์การดำเนินงาน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CVD CKD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ให้เป็นไปอย่างมีประสิทธิภาพเป็นรูปธรรม และส่งเสริมให้ผู้ปฏิบัติงาน มีโอกาสแลกเปลี่ยนเรียนรู้ร่วมกัน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ตัวยึดเนื้อหา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69287845"/>
              </p:ext>
            </p:extLst>
          </p:nvPr>
        </p:nvGraphicFramePr>
        <p:xfrm>
          <a:off x="13855" y="4196981"/>
          <a:ext cx="5220072" cy="20514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20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62469"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กลุ่มเป้าหมายการดำเนินงาน</a:t>
                      </a:r>
                      <a:r>
                        <a:rPr lang="th-TH" sz="18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8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895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ส่วนกลาง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คณะที่ปรึกษา/ผู้เชี่ยวชาญ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ภาคีเครือข่ายที่เกี่ยวข้อง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พื้นที่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      </a:t>
                      </a:r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,</a:t>
                      </a:r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สสจ</a:t>
                      </a:r>
                      <a:endParaRPr lang="en-US" sz="18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</a:t>
                      </a:r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และผู้รับผิดชอบงานในสถานบริการ 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63036" y="1828800"/>
            <a:ext cx="194215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กิจกรรมสำคัญ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1024" y="3048000"/>
            <a:ext cx="338437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พัฒนาเกณฑ์และแนวทางในการติดตามประเมินผลการดำเนินงาน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CVD CKD</a:t>
            </a:r>
            <a:endParaRPr lang="th-TH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ธ.ค.60-ม.ค.61 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31024" y="2362200"/>
            <a:ext cx="3536776" cy="292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แต่งตั้งคณะกรรมการพัฒนาเกณฑ์/แนวทาง</a:t>
            </a:r>
            <a:endParaRPr lang="th-TH" sz="13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77000" y="411480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เกณฑ์และแนวทาง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4608" y="4725144"/>
            <a:ext cx="172819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ถ่ายทอดเกณฑ์/แนวทาง ให้ </a:t>
            </a:r>
            <a:r>
              <a:rPr lang="th-TH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ระดับเขต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ม.ค.-ก.พ. 61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4" name="ลูกศรเชื่อมต่อแบบตรง 23"/>
          <p:cNvCxnSpPr>
            <a:stCxn id="20" idx="2"/>
          </p:cNvCxnSpPr>
          <p:nvPr/>
        </p:nvCxnSpPr>
        <p:spPr>
          <a:xfrm>
            <a:off x="7299412" y="2654588"/>
            <a:ext cx="0" cy="3461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>
            <a:off x="7239000" y="3786664"/>
            <a:ext cx="0" cy="328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63408" y="4725144"/>
            <a:ext cx="172819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สนับสนุนงบในการดำเนินงาน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ภาค)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ธ.ค.60- ม.ค. 61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392" y="5909573"/>
            <a:ext cx="367240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ตัวแทนพื้นที่ ที่มีผลการดำเนินงาน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CVD CKD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ดีในระดับภาค ร่วมแลกเปลี่ยนใน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NCD 2018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ก.ค.-ส.ค.61 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7239000" y="5679251"/>
            <a:ext cx="0" cy="2700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>
            <a:off x="8001000" y="4509120"/>
            <a:ext cx="0" cy="1881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6588963" y="4468668"/>
            <a:ext cx="190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485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93003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โครงการพัฒนารูปแบบการดำเนินงานป้องกันควบคุมโรคไม่ติดต่อเรื้อรัง โดยใช้ชุมชนเป็นฐาน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ชุมชนลดเสี่ยง ลดโรคไม่ติดต่อเรื้อรัง (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CBI NCDs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ปี 2561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68" y="769203"/>
            <a:ext cx="911233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เพื่อขยายผลการดำเนินงานลดเสี่ยง ลดโรคไม่ติดต่อเรื้อรัง โดยใช้ชุมชนเป็นฐาน</a:t>
            </a: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เพื่อสนับสนุนการดำเนินงานปรับเปลี่ยนพฤติกรรมเสี่ยงต่อโรคไม่ติดต่อเรื้อรัง ในชุมชน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3" name="ตัวยึดเนื้อหา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88273523"/>
              </p:ext>
            </p:extLst>
          </p:nvPr>
        </p:nvGraphicFramePr>
        <p:xfrm>
          <a:off x="37605" y="4953000"/>
          <a:ext cx="9036132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36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587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กลุ่มเป้าหมายการดำเนินงาน</a:t>
                      </a:r>
                      <a:r>
                        <a:rPr lang="th-TH" sz="1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293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เทศบาลนคร/ เทศบาลเมือง/องค์การบริหารส่วนตำบล  ที่สมัครใจ ใน 20 จังหวัด ได้แก่ </a:t>
                      </a:r>
                    </a:p>
                    <a:p>
                      <a:pPr>
                        <a:buNone/>
                      </a:pPr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จันทบุรี ชัยภูมิ สมุทรสาคร พังงา นครราชสีมา นราธิวาส พัทลุง สงขลา ประจวบคีรีขันธ์  ฉะเชิงเทรา </a:t>
                      </a:r>
                    </a:p>
                    <a:p>
                      <a:pPr>
                        <a:buNone/>
                      </a:pPr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สมุทรปราการ สุพรรณบุรี กระบี่ นนทบุรี สตูล  ชลบุรี สุราษฎร์ธานี ขอนแก่น นครศรีธรรมราชและภูเก็ต</a:t>
                      </a:r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โดยมี</a:t>
                      </a:r>
                      <a:r>
                        <a:rPr lang="th-TH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สคร.</a:t>
                      </a:r>
                      <a:r>
                        <a:rPr lang="en-US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สสจ. เป็นพี่เลี้ยง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*** กลุ่มเป้าหมายเดิมดำเนินการต่อเพื่อความยั่งยืน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0301846"/>
              </p:ext>
            </p:extLst>
          </p:nvPr>
        </p:nvGraphicFramePr>
        <p:xfrm>
          <a:off x="51460" y="1669327"/>
          <a:ext cx="9092540" cy="32074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92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กิจกรรมในโครงการที่เกี่ยว</a:t>
                      </a:r>
                      <a:r>
                        <a:rPr lang="th-TH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สคร. สสจ.และเครือข่าย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ระยะเวลาดำเนินการ</a:t>
                      </a:r>
                      <a:endParaRPr lang="th-TH" sz="1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sng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กิจกรรมที่ 3</a:t>
                      </a:r>
                      <a:r>
                        <a:rPr lang="th-TH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สนับสนุน</a:t>
                      </a:r>
                      <a:r>
                        <a:rPr lang="th-TH" sz="1600" u="none" kern="12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คู่มือในการดำเนินงานชุมชนลดเสี่ยงลด</a:t>
                      </a:r>
                      <a:r>
                        <a:rPr lang="en-US" sz="1600" u="none" kern="12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</a:t>
                      </a:r>
                      <a:r>
                        <a:rPr lang="th-TH" sz="1600" u="none" kern="12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 u="none" kern="12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CBI NCDs)</a:t>
                      </a:r>
                      <a:endParaRPr lang="th-TH" sz="1600" b="1" u="none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ธ.ค.60 –ม.ค.61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3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sng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กิจกรรมที่ 4</a:t>
                      </a:r>
                      <a:r>
                        <a:rPr lang="en-US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5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จัดประชุมเชิงปฏิบัติการพัฒนาศักยภาพบุคลากรสำหรับ สคร. สสจ. เป้าหมาย</a:t>
                      </a:r>
                      <a:endParaRPr lang="th-TH" sz="1500" b="1" u="non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u="none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ม.ค. – ก.พ. 61</a:t>
                      </a:r>
                    </a:p>
                    <a:p>
                      <a:pPr algn="ctr"/>
                      <a:endParaRPr lang="th-TH" sz="16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77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sng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กิจกรรมที่ 5</a:t>
                      </a:r>
                      <a:r>
                        <a:rPr lang="th-TH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จัดประชุมเชิงปฏิบัติการพัฒนาศักยภาพบุคลากรสำหรับเทศบาลนคร/เมือง/</a:t>
                      </a:r>
                      <a:endParaRPr lang="en-US" sz="1600" u="none" kern="120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</a:t>
                      </a:r>
                      <a:r>
                        <a:rPr lang="th-TH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เทศบาลตำบล /อบต. และเครือข่ายที่เกี่ยวข้อง </a:t>
                      </a:r>
                      <a:r>
                        <a:rPr lang="th-TH" sz="1600" u="none" kern="12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สคร.</a:t>
                      </a:r>
                      <a:r>
                        <a:rPr lang="th-TH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u="none" kern="120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สสจ.</a:t>
                      </a:r>
                      <a:r>
                        <a:rPr lang="th-TH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600" b="1" u="none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 – มี.ค.61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3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sng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กิจกรรมที่ 6</a:t>
                      </a:r>
                      <a:r>
                        <a:rPr lang="th-TH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ประชุมเชิงปฏิบัติการแนวทาการดำเนินงานเพื่อลดพฤติกรรมเสี่ยงต่อ</a:t>
                      </a:r>
                      <a:r>
                        <a:rPr lang="en-US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NCD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</a:t>
                      </a:r>
                      <a:r>
                        <a:rPr lang="th-TH" sz="1600" u="none" kern="12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ในพื้นที่เป้าหมาย </a:t>
                      </a:r>
                      <a:endParaRPr lang="th-TH" sz="1600" b="1" u="none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 – พ.ค.61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0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กิจกรรมที่ 7</a:t>
                      </a:r>
                      <a:r>
                        <a:rPr lang="th-TH" sz="1600" b="0" u="none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ติดตามผลการดำเนินงานโครงการพัฒนารูปแบบการดำเนินงาน : ชุมชนลด</a:t>
                      </a:r>
                      <a:endParaRPr lang="en-US" sz="1600" b="0" u="none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</a:t>
                      </a:r>
                      <a:r>
                        <a:rPr lang="th-TH" sz="1600" b="0" u="none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เสี่ยง ลดโรคไม่ติดต่อเรื้อรัง (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CBI NCDs)</a:t>
                      </a:r>
                      <a:endParaRPr lang="th-TH" sz="1600" b="0" u="none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มิ.ย. -ส.ค.61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9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2680"/>
            <a:ext cx="8784975" cy="129512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Forum </a:t>
            </a:r>
            <a:r>
              <a:rPr lang="th-TH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2018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ก.ค.- ส.ค.61</a:t>
            </a:r>
            <a:br>
              <a:rPr lang="th-TH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2819400"/>
            <a:ext cx="8784975" cy="1828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</a:t>
            </a: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สื่อสาร/ประชาสัมพันธ์</a:t>
            </a: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งานป้องกัน</a:t>
            </a: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ควบคุม</a:t>
            </a:r>
          </a:p>
          <a:p>
            <a:pPr algn="ctr"/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โรค</a:t>
            </a: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ไม่ติดต่อเรื้อรังวัย</a:t>
            </a: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ทำงาน</a:t>
            </a:r>
          </a:p>
          <a:p>
            <a:pPr algn="ctr"/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สนับสนุนลง</a:t>
            </a: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พื้นที่ประมาณ  ม.ค.-ก.พ.61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95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f10220219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473</Words>
  <Application>Microsoft Office PowerPoint</Application>
  <PresentationFormat>นำเสนอทางหน้าจอ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6" baseType="lpstr">
      <vt:lpstr>ชุดรูปแบบของ Office</vt:lpstr>
      <vt:lpstr>tf10220219</vt:lpstr>
      <vt:lpstr>ชี้แจงตัวชี้วัด/โครงการNCD ปี 2561</vt:lpstr>
      <vt:lpstr>โครงการติดตามประเมินผลการดำเนินงานเพื่อลดโรค CVD CKD </vt:lpstr>
      <vt:lpstr>โครงการพัฒนารูปแบบการดำเนินงานป้องกันควบคุมโรคไม่ติดต่อเรื้อรัง โดยใช้ชุมชนเป็นฐาน :ชุมชนลดเสี่ยง ลดโรคไม่ติดต่อเรื้อรัง (CBI NCDs) ปี 2561</vt:lpstr>
      <vt:lpstr>“NCD Forum  2018”  ก.ค.- ส.ค.61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สรุปแผนงาน/โครงการNCD ปี 2561</dc:title>
  <dc:creator>oui</dc:creator>
  <cp:lastModifiedBy>kaew</cp:lastModifiedBy>
  <cp:revision>32</cp:revision>
  <dcterms:created xsi:type="dcterms:W3CDTF">2017-07-06T10:56:15Z</dcterms:created>
  <dcterms:modified xsi:type="dcterms:W3CDTF">2017-10-16T04:43:48Z</dcterms:modified>
</cp:coreProperties>
</file>